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33" r:id="rId2"/>
    <p:sldId id="330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29" r:id="rId12"/>
    <p:sldId id="331" r:id="rId13"/>
    <p:sldId id="332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02"/>
    <p:restoredTop sz="95775"/>
  </p:normalViewPr>
  <p:slideViewPr>
    <p:cSldViewPr snapToGrid="0" snapToObjects="1">
      <p:cViewPr>
        <p:scale>
          <a:sx n="110" d="100"/>
          <a:sy n="110" d="100"/>
        </p:scale>
        <p:origin x="1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40A7D-A8F4-0B42-BA36-7A672CC74D13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6C957-A54E-BB42-9424-545E2BCB7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434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81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94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40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2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157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32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64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02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31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496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57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010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762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574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763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318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637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48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46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89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6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27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68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16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17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29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53298-D21F-874E-80A6-7D568227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2FDB45-EFCA-D14C-BADB-2B5D35803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4D71CC-AFBD-E648-B63D-14301A95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428E58-4586-2A4D-BF4B-2AC1CAD6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AE099-C182-3B41-82A6-76FC5705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08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DA750-B29F-EC4E-8A3A-E666CCD9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F5D2A0-E343-7244-8B54-0EFFD4BB6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AE18D3-37BE-9645-BF4E-98AEFFD2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8C63F5-2C49-BF47-86CB-86ABE4B9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AD8EA-D040-6D47-B742-1BF2106A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40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F2B610-049C-834C-9312-A769C003E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FB4B4A-182B-AC43-A9A6-876AA4D85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BB3D49-E18C-3F4A-B9BC-AF774F4F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57B64A-B30F-FD40-94A6-C65CA93D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93DE4B-80A2-C743-802B-49F5B945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315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2576608" y="1616537"/>
            <a:ext cx="7945286" cy="248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4641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04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760256" y="405066"/>
            <a:ext cx="10672604" cy="78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760256" y="1616537"/>
            <a:ext cx="8847320" cy="435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321503" lvl="0" indent="-160752" algn="l">
              <a:lnSpc>
                <a:spcPct val="100000"/>
              </a:lnSpc>
              <a:spcBef>
                <a:spcPts val="492"/>
              </a:spcBef>
              <a:spcAft>
                <a:spcPts val="0"/>
              </a:spcAft>
              <a:buSzPts val="1800"/>
              <a:buNone/>
              <a:defRPr/>
            </a:lvl1pPr>
            <a:lvl2pPr marL="643006" lvl="1" indent="-160752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None/>
              <a:defRPr/>
            </a:lvl2pPr>
            <a:lvl3pPr marL="964509" lvl="2" indent="-241127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Char char="—"/>
              <a:defRPr/>
            </a:lvl3pPr>
            <a:lvl4pPr marL="1286012" lvl="3" indent="-241127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1607515" lvl="4" indent="-241127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Char char="–"/>
              <a:defRPr/>
            </a:lvl5pPr>
            <a:lvl6pPr marL="1929018" lvl="5" indent="-160752" algn="l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SzPts val="1800"/>
              <a:buNone/>
              <a:defRPr/>
            </a:lvl6pPr>
            <a:lvl7pPr marL="2250521" lvl="6" indent="-241127" algn="l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SzPts val="1800"/>
              <a:buChar char="—"/>
              <a:defRPr/>
            </a:lvl7pPr>
            <a:lvl8pPr marL="2572024" lvl="7" indent="-241127" algn="l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2893527" lvl="8" indent="-241127" algn="l">
              <a:lnSpc>
                <a:spcPct val="120000"/>
              </a:lnSpc>
              <a:spcBef>
                <a:spcPts val="422"/>
              </a:spcBef>
              <a:spcAft>
                <a:spcPts val="422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760256" y="6316119"/>
            <a:ext cx="8847320" cy="2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87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6B176-3F1F-2744-A4B6-E943F099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10FE-FEAA-4546-B181-495C66EB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D1399-A2A8-E44B-A861-8660B95F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8B8C4-8D94-2044-B758-1DE30B35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A0676-FB45-214C-AC23-B844BB08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95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9A850-993E-084E-9014-6366102B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4E49C4-FD8C-5645-A729-4A078FD1B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E7F1D-5686-DD40-A289-964C0286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AC2A4C-1479-B243-B57E-80A2ED2E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22F12D-D748-0B49-A0B3-7035BAA5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9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5EBBB-3BB3-284E-89FD-AD714D44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338DA0-E89B-1847-8D9C-2B5D01B98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E75C58-B88C-9E4B-A337-E1E415745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019BAF-551D-9545-B045-205E653D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F63733-A5A9-8344-93FE-B8CC454C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2EDFE5-4E14-DA4B-AEA1-537C5BE0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E5FEC-7DD7-9A4E-8D37-D88FAFD4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FA2495-748B-6A4E-9448-8481C70BC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8549F2-CBDF-F246-90DD-F96FCB54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B1FB36-283F-D641-A171-C9D1A23D8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F43075-5973-A54E-AE9B-BC96CA94B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74A857-B8CF-BE4A-925C-D5A057FB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F67046-7FB4-734A-9C4C-750E1ED0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EEFFE0-BD84-A14D-A5E3-8BF29326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3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0A79-B0EB-1840-ABC2-4FE21561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AF9235-5AC0-6D4C-A558-43782E73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C849EC-C0F9-8147-B6B8-FD1D0BD6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330EE8-FC27-C240-8F1A-6921C52B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42801D-CA24-B145-AB6B-26C396E5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C49CAD-BDB3-9D47-90C3-45F68019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C83AE4-0B79-134D-846E-8FEA0FED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4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9E1FF-19FD-0041-8C64-483EBED5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636B31-CB44-444F-B01F-9FD2F6EF7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9BAB9-1E77-FA46-B611-16B1B601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D9AD8D-E3EF-284C-8930-47F56ACB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25AD15-0357-3F48-8ED4-25A78184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2FB9D0-1436-F94E-8714-78B94254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71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5BFCB-C99D-F047-9DB6-66AF99DF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65024-F03F-EA46-9CFD-C2CDA2004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02C7E9-33EE-3849-A15C-177D6C44A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24071E-2354-0F4D-80E2-DD247774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9C3F08-E7F2-C442-8A8A-85E8AA96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885757-9500-974B-9C5E-B773B7CE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75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5F64C-5557-2A4A-BEF5-2513E726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79B0BC-40DE-6042-8494-15298A373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776D7-6AFD-CE41-913E-4DF189B5B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DEB95-F6A9-9040-ACB6-EC03FD70275D}" type="datetimeFigureOut">
              <a:rPr lang="ru-RU" smtClean="0"/>
              <a:t>29.04.2020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86125-AEB2-4E4D-900F-B5DD76FC1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C51ACC-E4BC-6541-AA41-981CF374B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07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AA1C3-3101-C242-B0BB-6BD8AF40E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Расширенная работа с </a:t>
            </a:r>
            <a:r>
              <a:rPr lang="en-US" dirty="0" err="1"/>
              <a:t>Pycharm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51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Работаем с </a:t>
            </a:r>
            <a:r>
              <a:rPr lang="en-US" sz="3600" dirty="0">
                <a:latin typeface="GT Eesti Pro Display" pitchFamily="2" charset="0"/>
              </a:rPr>
              <a:t>VCS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476929" y="1043528"/>
            <a:ext cx="56190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Теперь нам нужно подвязать свой проект к удаленному </a:t>
            </a:r>
            <a:r>
              <a:rPr lang="ru-RU" sz="2400" dirty="0" err="1">
                <a:latin typeface="GT Eesti Pro Display Light" pitchFamily="2" charset="0"/>
              </a:rPr>
              <a:t>репозиторию</a:t>
            </a:r>
            <a:r>
              <a:rPr lang="ru-RU" sz="2400" dirty="0">
                <a:latin typeface="GT Eesti Pro Display Light" pitchFamily="2" charset="0"/>
              </a:rPr>
              <a:t>. Для этого нажимаем </a:t>
            </a:r>
            <a:r>
              <a:rPr lang="en-US" sz="2400" dirty="0">
                <a:latin typeface="GT Eesti Pro Display Light" pitchFamily="2" charset="0"/>
              </a:rPr>
              <a:t>VCS -&gt; Import Into Version Control -&gt; Share Project on </a:t>
            </a:r>
            <a:r>
              <a:rPr lang="en-US" sz="2400" dirty="0" err="1">
                <a:latin typeface="GT Eesti Pro Display Light" pitchFamily="2" charset="0"/>
              </a:rPr>
              <a:t>Github</a:t>
            </a:r>
            <a:r>
              <a:rPr lang="en-US" sz="2400" dirty="0">
                <a:latin typeface="GT Eesti Pro Display Light" pitchFamily="2" charset="0"/>
              </a:rPr>
              <a:t>.</a:t>
            </a:r>
          </a:p>
          <a:p>
            <a:r>
              <a:rPr lang="en-US" sz="2400" dirty="0">
                <a:latin typeface="GT Eesti Pro Display Light" pitchFamily="2" charset="0"/>
              </a:rPr>
              <a:t> </a:t>
            </a:r>
            <a:r>
              <a:rPr lang="ru-RU" sz="2400" dirty="0">
                <a:latin typeface="GT Eesti Pro Display Light" pitchFamily="2" charset="0"/>
              </a:rPr>
              <a:t>После </a:t>
            </a:r>
            <a:r>
              <a:rPr lang="ru-RU" sz="2400" dirty="0" err="1">
                <a:latin typeface="GT Eesti Pro Display Light" pitchFamily="2" charset="0"/>
              </a:rPr>
              <a:t>однаразовой</a:t>
            </a:r>
            <a:r>
              <a:rPr lang="ru-RU" sz="2400" dirty="0">
                <a:latin typeface="GT Eesti Pro Display Light" pitchFamily="2" charset="0"/>
              </a:rPr>
              <a:t> регистрации на ресурсе вы сможете заполнить имя </a:t>
            </a:r>
            <a:r>
              <a:rPr lang="ru-RU" sz="2400" dirty="0" err="1">
                <a:latin typeface="GT Eesti Pro Display Light" pitchFamily="2" charset="0"/>
              </a:rPr>
              <a:t>репозитория</a:t>
            </a:r>
            <a:r>
              <a:rPr lang="ru-RU" sz="2400" dirty="0">
                <a:latin typeface="GT Eesti Pro Display Light" pitchFamily="2" charset="0"/>
              </a:rPr>
              <a:t>, псевдоним для его удаленного адреса и описание вашего </a:t>
            </a:r>
            <a:r>
              <a:rPr lang="ru-RU" sz="2400" dirty="0" err="1">
                <a:latin typeface="GT Eesti Pro Display Light" pitchFamily="2" charset="0"/>
              </a:rPr>
              <a:t>репозитория</a:t>
            </a:r>
            <a:r>
              <a:rPr lang="ru-RU" sz="2400" dirty="0">
                <a:latin typeface="GT Eesti Pro Display Light" pitchFamily="2" charset="0"/>
              </a:rPr>
              <a:t>. После нажатия на </a:t>
            </a:r>
            <a:r>
              <a:rPr lang="en-US" sz="2400" dirty="0">
                <a:latin typeface="GT Eesti Pro Display Light" pitchFamily="2" charset="0"/>
              </a:rPr>
              <a:t>share </a:t>
            </a:r>
            <a:r>
              <a:rPr lang="ru-RU" sz="2400" dirty="0">
                <a:latin typeface="GT Eesti Pro Display Light" pitchFamily="2" charset="0"/>
              </a:rPr>
              <a:t>создастся </a:t>
            </a:r>
            <a:r>
              <a:rPr lang="ru-RU" sz="2400" dirty="0" err="1">
                <a:latin typeface="GT Eesti Pro Display Light" pitchFamily="2" charset="0"/>
              </a:rPr>
              <a:t>репозиторий</a:t>
            </a:r>
            <a:r>
              <a:rPr lang="ru-RU" sz="2400" dirty="0">
                <a:latin typeface="GT Eesti Pro Display Light" pitchFamily="2" charset="0"/>
              </a:rPr>
              <a:t> и туда отправятся все </a:t>
            </a:r>
            <a:r>
              <a:rPr lang="ru-RU" sz="2400" dirty="0" err="1">
                <a:latin typeface="GT Eesti Pro Display Light" pitchFamily="2" charset="0"/>
              </a:rPr>
              <a:t>закоммиченные</a:t>
            </a:r>
            <a:r>
              <a:rPr lang="ru-RU" sz="2400" dirty="0">
                <a:latin typeface="GT Eesti Pro Display Light" pitchFamily="2" charset="0"/>
              </a:rPr>
              <a:t> изменения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474" y="4905547"/>
            <a:ext cx="1472557" cy="14725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91FE8D-7458-A64F-B183-8D7DC03C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17" y="1128058"/>
            <a:ext cx="4521685" cy="3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AC966-F406-964B-BA43-2DFB901C4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18946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Определение функции</a:t>
            </a:r>
            <a:br>
              <a:rPr lang="ru-RU" dirty="0">
                <a:latin typeface="GT Eesti Pro Display" pitchFamily="2" charset="0"/>
              </a:rPr>
            </a:b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52380" y="949147"/>
            <a:ext cx="9248312" cy="67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Простой синтаксис функции выглядит следующим образом: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7DFBA-E89A-654F-BEF3-DBCC25D08B81}"/>
              </a:ext>
            </a:extLst>
          </p:cNvPr>
          <p:cNvSpPr txBox="1"/>
          <p:nvPr/>
        </p:nvSpPr>
        <p:spPr>
          <a:xfrm>
            <a:off x="1452380" y="1919941"/>
            <a:ext cx="865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etBrains Mono" panose="020B0509020102050004" pitchFamily="49" charset="0"/>
              </a:rPr>
              <a:t>#</a:t>
            </a:r>
            <a:r>
              <a:rPr lang="ru-RU" sz="2400" dirty="0">
                <a:latin typeface="JetBrains Mono" panose="020B0509020102050004" pitchFamily="49" charset="0"/>
              </a:rPr>
              <a:t>давайте создадим простую функцию, которая приветствует пользователя</a:t>
            </a:r>
            <a:endParaRPr lang="en-US" sz="2400" dirty="0">
              <a:latin typeface="JetBrains Mono" panose="020B0509020102050004" pitchFamily="49" charset="0"/>
            </a:endParaRPr>
          </a:p>
          <a:p>
            <a:endParaRPr lang="en-US" sz="2400" dirty="0">
              <a:latin typeface="JetBrains Mono" panose="020B0509020102050004" pitchFamily="49" charset="0"/>
            </a:endParaRPr>
          </a:p>
          <a:p>
            <a:r>
              <a:rPr lang="en-US" sz="2400" dirty="0">
                <a:latin typeface="JetBrains Mono" panose="020B0509020102050004" pitchFamily="49" charset="0"/>
              </a:rPr>
              <a:t>def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en-US" sz="2400" dirty="0" err="1">
                <a:latin typeface="JetBrains Mono" panose="020B0509020102050004" pitchFamily="49" charset="0"/>
              </a:rPr>
              <a:t>greet_user</a:t>
            </a:r>
            <a:r>
              <a:rPr lang="en-US" sz="2400" dirty="0">
                <a:latin typeface="JetBrains Mono" panose="020B0509020102050004" pitchFamily="49" charset="0"/>
              </a:rPr>
              <a:t>():</a:t>
            </a:r>
          </a:p>
          <a:p>
            <a:r>
              <a:rPr lang="en-US" sz="2400" dirty="0">
                <a:latin typeface="JetBrains Mono" panose="020B0509020102050004" pitchFamily="49" charset="0"/>
              </a:rPr>
              <a:t>	”””</a:t>
            </a:r>
            <a:r>
              <a:rPr lang="ru-RU" sz="2400" dirty="0">
                <a:latin typeface="JetBrains Mono" panose="020B0509020102050004" pitchFamily="49" charset="0"/>
              </a:rPr>
              <a:t>выводит простое приветствие</a:t>
            </a:r>
            <a:r>
              <a:rPr lang="en-US" sz="2400" dirty="0">
                <a:latin typeface="JetBrains Mono" panose="020B0509020102050004" pitchFamily="49" charset="0"/>
              </a:rPr>
              <a:t>”””</a:t>
            </a:r>
            <a:endParaRPr lang="ru-RU" sz="2400" dirty="0">
              <a:latin typeface="JetBrains Mono" panose="020B0509020102050004" pitchFamily="49" charset="0"/>
            </a:endParaRPr>
          </a:p>
          <a:p>
            <a:r>
              <a:rPr lang="ru-RU" sz="2400" dirty="0">
                <a:latin typeface="JetBrains Mono" panose="020B0509020102050004" pitchFamily="49" charset="0"/>
              </a:rPr>
              <a:t>	</a:t>
            </a:r>
            <a:r>
              <a:rPr lang="en-US" sz="2400" dirty="0">
                <a:latin typeface="JetBrains Mono" panose="020B0509020102050004" pitchFamily="49" charset="0"/>
              </a:rPr>
              <a:t>print(”hello !”)</a:t>
            </a:r>
          </a:p>
          <a:p>
            <a:endParaRPr lang="en-US" sz="2400" dirty="0">
              <a:latin typeface="JetBrains Mono" panose="020B0509020102050004" pitchFamily="49" charset="0"/>
            </a:endParaRPr>
          </a:p>
          <a:p>
            <a:pPr algn="just"/>
            <a:r>
              <a:rPr lang="en-US" sz="2400" dirty="0">
                <a:latin typeface="JetBrains Mono" panose="020B0509020102050004" pitchFamily="49" charset="0"/>
              </a:rPr>
              <a:t># </a:t>
            </a:r>
            <a:r>
              <a:rPr lang="ru-RU" sz="2400" dirty="0">
                <a:latin typeface="JetBrains Mono" panose="020B0509020102050004" pitchFamily="49" charset="0"/>
              </a:rPr>
              <a:t>однако функция не работает сама по себе </a:t>
            </a:r>
          </a:p>
          <a:p>
            <a:pPr algn="just"/>
            <a:r>
              <a:rPr lang="en-US" sz="2400" dirty="0">
                <a:latin typeface="JetBrains Mono" panose="020B0509020102050004" pitchFamily="49" charset="0"/>
              </a:rPr>
              <a:t>#</a:t>
            </a:r>
            <a:r>
              <a:rPr lang="ru-RU" sz="2400" dirty="0">
                <a:latin typeface="JetBrains Mono" panose="020B0509020102050004" pitchFamily="49" charset="0"/>
              </a:rPr>
              <a:t>ее нужно вызвать</a:t>
            </a:r>
          </a:p>
          <a:p>
            <a:pPr algn="just"/>
            <a:r>
              <a:rPr lang="en-US" sz="2400" dirty="0" err="1">
                <a:latin typeface="JetBrains Mono" panose="020B0509020102050004" pitchFamily="49" charset="0"/>
              </a:rPr>
              <a:t>greet_user</a:t>
            </a:r>
            <a:r>
              <a:rPr lang="en-US" sz="2400" dirty="0">
                <a:latin typeface="JetBrains Mono" panose="020B050902010205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029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Использование аргументов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52380" y="94914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Функции были бы неэффективны, если не могли использовать аргументы</a:t>
            </a:r>
            <a:r>
              <a:rPr lang="en-US" sz="2000" dirty="0">
                <a:latin typeface="GT Eesti Pro Display Light" pitchFamily="2" charset="0"/>
              </a:rPr>
              <a:t> </a:t>
            </a:r>
            <a:r>
              <a:rPr lang="ru-RU" sz="2000" dirty="0">
                <a:latin typeface="GT Eesti Pro Display Light" pitchFamily="2" charset="0"/>
              </a:rPr>
              <a:t>или параметры на вход.  Допустим, у нас есть программа, которая обрабатывает пользовательский ввод: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7DFBA-E89A-654F-BEF3-DBCC25D08B81}"/>
              </a:ext>
            </a:extLst>
          </p:cNvPr>
          <p:cNvSpPr txBox="1"/>
          <p:nvPr/>
        </p:nvSpPr>
        <p:spPr>
          <a:xfrm>
            <a:off x="1649340" y="2498632"/>
            <a:ext cx="86503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latin typeface="GT Eesti Pro Display Light" pitchFamily="2" charset="0"/>
              </a:rPr>
              <a:t>def </a:t>
            </a:r>
            <a:r>
              <a:rPr lang="en" sz="2800" dirty="0" err="1">
                <a:latin typeface="GT Eesti Pro Display Light" pitchFamily="2" charset="0"/>
              </a:rPr>
              <a:t>inp_up</a:t>
            </a:r>
            <a:r>
              <a:rPr lang="en" sz="2800" dirty="0">
                <a:latin typeface="GT Eesti Pro Display Light" pitchFamily="2" charset="0"/>
              </a:rPr>
              <a:t>(data):</a:t>
            </a:r>
            <a:br>
              <a:rPr lang="en" sz="2800" dirty="0">
                <a:latin typeface="GT Eesti Pro Display Light" pitchFamily="2" charset="0"/>
              </a:rPr>
            </a:br>
            <a:r>
              <a:rPr lang="en" sz="2800" dirty="0">
                <a:latin typeface="GT Eesti Pro Display Light" pitchFamily="2" charset="0"/>
              </a:rPr>
              <a:t>    print(</a:t>
            </a:r>
            <a:r>
              <a:rPr lang="en" sz="2800" dirty="0" err="1">
                <a:latin typeface="GT Eesti Pro Display Light" pitchFamily="2" charset="0"/>
              </a:rPr>
              <a:t>data.title</a:t>
            </a:r>
            <a:r>
              <a:rPr lang="en" sz="2800" dirty="0">
                <a:latin typeface="GT Eesti Pro Display Light" pitchFamily="2" charset="0"/>
              </a:rPr>
              <a:t>())</a:t>
            </a:r>
            <a:br>
              <a:rPr lang="en" sz="2800" dirty="0">
                <a:latin typeface="GT Eesti Pro Display Light" pitchFamily="2" charset="0"/>
              </a:rPr>
            </a:br>
            <a:br>
              <a:rPr lang="en" sz="2800" dirty="0">
                <a:latin typeface="GT Eesti Pro Display Light" pitchFamily="2" charset="0"/>
              </a:rPr>
            </a:br>
            <a:br>
              <a:rPr lang="en" sz="2800" dirty="0">
                <a:latin typeface="GT Eesti Pro Display Light" pitchFamily="2" charset="0"/>
              </a:rPr>
            </a:br>
            <a:r>
              <a:rPr lang="en" sz="2800" dirty="0">
                <a:latin typeface="GT Eesti Pro Display Light" pitchFamily="2" charset="0"/>
              </a:rPr>
              <a:t>info = input(" </a:t>
            </a:r>
            <a:r>
              <a:rPr lang="ru-RU" sz="2800" dirty="0">
                <a:latin typeface="GT Eesti Pro Display Light" pitchFamily="2" charset="0"/>
              </a:rPr>
              <a:t>Введите сюда имя: ")</a:t>
            </a:r>
            <a:br>
              <a:rPr lang="ru-RU" sz="2800" dirty="0">
                <a:latin typeface="GT Eesti Pro Display Light" pitchFamily="2" charset="0"/>
              </a:rPr>
            </a:br>
            <a:r>
              <a:rPr lang="en" sz="2800" dirty="0" err="1">
                <a:latin typeface="GT Eesti Pro Display Light" pitchFamily="2" charset="0"/>
              </a:rPr>
              <a:t>inp_up</a:t>
            </a:r>
            <a:r>
              <a:rPr lang="en" sz="2800" dirty="0">
                <a:latin typeface="GT Eesti Pro Display Light" pitchFamily="2" charset="0"/>
              </a:rPr>
              <a:t>(info)</a:t>
            </a:r>
            <a:br>
              <a:rPr lang="en" sz="2800" dirty="0">
                <a:latin typeface="GT Eesti Pro Display Light" pitchFamily="2" charset="0"/>
              </a:rPr>
            </a:br>
            <a:endParaRPr lang="en-US" sz="28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Передача аргументов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493157"/>
            <a:ext cx="9248312" cy="403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GT Eesti Pro Display Light" pitchFamily="2" charset="0"/>
              </a:rPr>
              <a:t>Инициализация функции может иметь несколько параметров. В </a:t>
            </a:r>
            <a:r>
              <a:rPr lang="en-US" sz="2400" dirty="0">
                <a:latin typeface="GT Eesti Pro Display Light" pitchFamily="2" charset="0"/>
              </a:rPr>
              <a:t>Python </a:t>
            </a:r>
            <a:r>
              <a:rPr lang="ru-RU" sz="2400" dirty="0">
                <a:latin typeface="GT Eesti Pro Display Light" pitchFamily="2" charset="0"/>
              </a:rPr>
              <a:t>существует несколько способов передачи аргументов функциям. Позиционные аргументы перечисляются в порядке, который соответствует порядку записи аргументов, именованные аргументы состоят из имени переменной и их значения, так же используются списки и словари значений. </a:t>
            </a:r>
            <a:r>
              <a:rPr lang="en-US" sz="2400" dirty="0">
                <a:latin typeface="GT Eesti Pro Display Light" pitchFamily="2" charset="0"/>
              </a:rPr>
              <a:t> </a:t>
            </a:r>
            <a:r>
              <a:rPr lang="ru-RU" sz="2400" dirty="0">
                <a:latin typeface="GT Eesti Pro Display Light" pitchFamily="2" charset="0"/>
              </a:rPr>
              <a:t>Давайте рассмотрим каждый из этих способов.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</p:spTree>
    <p:extLst>
      <p:ext uri="{BB962C8B-B14F-4D97-AF65-F5344CB8AC3E}">
        <p14:creationId xmlns:p14="http://schemas.microsoft.com/office/powerpoint/2010/main" val="109422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Позиционные аргументы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200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При вызове функции каждому аргументу должен быть поставлен в соответствии параметр в определении функции.  Проще всего ( и этот способ применяется в большинстве современных языков)  сделать это на основании порядка перечисления аргументов.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296365" y="3305879"/>
            <a:ext cx="9201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 err="1">
                <a:latin typeface="JetBrains Mono Medium" panose="020B0509020102050004" pitchFamily="49" charset="0"/>
              </a:rPr>
              <a:t>name_of_user</a:t>
            </a:r>
            <a:r>
              <a:rPr lang="en" sz="2000" dirty="0">
                <a:latin typeface="JetBrains Mono Medium" panose="020B0509020102050004" pitchFamily="49" charset="0"/>
              </a:rPr>
              <a:t> = input("</a:t>
            </a:r>
            <a:r>
              <a:rPr lang="ru-RU" sz="2000" dirty="0">
                <a:latin typeface="JetBrains Mono Medium" panose="020B0509020102050004" pitchFamily="49" charset="0"/>
              </a:rPr>
              <a:t>Можете ввести свое имя: ")</a:t>
            </a: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surname_of_user</a:t>
            </a:r>
            <a:r>
              <a:rPr lang="en" sz="2000" dirty="0">
                <a:latin typeface="JetBrains Mono Medium" panose="020B0509020102050004" pitchFamily="49" charset="0"/>
              </a:rPr>
              <a:t> = input("</a:t>
            </a:r>
            <a:r>
              <a:rPr lang="ru-RU" sz="2000" dirty="0">
                <a:latin typeface="JetBrains Mono Medium" panose="020B0509020102050004" pitchFamily="49" charset="0"/>
              </a:rPr>
              <a:t>Можете ввести свою фамилию: ")</a:t>
            </a:r>
            <a:br>
              <a:rPr lang="ru-RU" sz="2000" dirty="0">
                <a:latin typeface="JetBrains Mono Medium" panose="020B0509020102050004" pitchFamily="49" charset="0"/>
              </a:rPr>
            </a:b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def </a:t>
            </a:r>
            <a:r>
              <a:rPr lang="en" sz="2000" dirty="0" err="1">
                <a:latin typeface="JetBrains Mono Medium" panose="020B0509020102050004" pitchFamily="49" charset="0"/>
              </a:rPr>
              <a:t>get_name</a:t>
            </a:r>
            <a:r>
              <a:rPr lang="en" sz="2000" dirty="0">
                <a:latin typeface="JetBrains Mono Medium" panose="020B0509020102050004" pitchFamily="49" charset="0"/>
              </a:rPr>
              <a:t>(name, surname):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print("</a:t>
            </a:r>
            <a:r>
              <a:rPr lang="ru-RU" sz="2000" dirty="0">
                <a:latin typeface="JetBrains Mono Medium" panose="020B0509020102050004" pitchFamily="49" charset="0"/>
              </a:rPr>
              <a:t>Добрый день", </a:t>
            </a:r>
            <a:r>
              <a:rPr lang="en" sz="2000" dirty="0" err="1">
                <a:latin typeface="JetBrains Mono Medium" panose="020B0509020102050004" pitchFamily="49" charset="0"/>
              </a:rPr>
              <a:t>name.title</a:t>
            </a:r>
            <a:r>
              <a:rPr lang="en" sz="2000" dirty="0">
                <a:latin typeface="JetBrains Mono Medium" panose="020B0509020102050004" pitchFamily="49" charset="0"/>
              </a:rPr>
              <a:t>() +"  "+ </a:t>
            </a:r>
            <a:r>
              <a:rPr lang="en" sz="2000" dirty="0" err="1">
                <a:latin typeface="JetBrains Mono Medium" panose="020B0509020102050004" pitchFamily="49" charset="0"/>
              </a:rPr>
              <a:t>surname.title</a:t>
            </a:r>
            <a:r>
              <a:rPr lang="en" sz="2000" dirty="0">
                <a:latin typeface="JetBrains Mono Medium" panose="020B0509020102050004" pitchFamily="49" charset="0"/>
              </a:rPr>
              <a:t>())</a:t>
            </a:r>
            <a:br>
              <a:rPr lang="en" sz="2000" dirty="0">
                <a:latin typeface="JetBrains Mono Medium" panose="020B0509020102050004" pitchFamily="49" charset="0"/>
              </a:rPr>
            </a:b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get_name</a:t>
            </a:r>
            <a:r>
              <a:rPr lang="en" sz="2000" dirty="0">
                <a:latin typeface="JetBrains Mono Medium" panose="020B0509020102050004" pitchFamily="49" charset="0"/>
              </a:rPr>
              <a:t>(</a:t>
            </a:r>
            <a:r>
              <a:rPr lang="en" sz="2000" dirty="0" err="1">
                <a:latin typeface="JetBrains Mono Medium" panose="020B0509020102050004" pitchFamily="49" charset="0"/>
              </a:rPr>
              <a:t>name_of_user</a:t>
            </a:r>
            <a:r>
              <a:rPr lang="en" sz="2000" dirty="0">
                <a:latin typeface="JetBrains Mono Medium" panose="020B0509020102050004" pitchFamily="49" charset="0"/>
              </a:rPr>
              <a:t>, </a:t>
            </a:r>
            <a:r>
              <a:rPr lang="en" sz="2000" dirty="0" err="1">
                <a:latin typeface="JetBrains Mono Medium" panose="020B0509020102050004" pitchFamily="49" charset="0"/>
              </a:rPr>
              <a:t>surname_of_user</a:t>
            </a:r>
            <a:r>
              <a:rPr lang="en" sz="2000" dirty="0">
                <a:latin typeface="JetBrains Mono Medium" panose="020B0509020102050004" pitchFamily="49" charset="0"/>
              </a:rPr>
              <a:t>)</a:t>
            </a:r>
            <a:endParaRPr lang="ru-RU" sz="20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94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Именованные аргументы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err="1">
                <a:latin typeface="GT Eesti Pro Display Light" pitchFamily="2" charset="0"/>
              </a:rPr>
              <a:t>Именнованный</a:t>
            </a:r>
            <a:r>
              <a:rPr lang="ru-RU" sz="2000" dirty="0">
                <a:latin typeface="GT Eesti Pro Display Light" pitchFamily="2" charset="0"/>
              </a:rPr>
              <a:t> аргумент представляет собой пару «имя – значение». которое передается функции. Имя и значение связываются с аргументов напрямую, так что при передаче аргумента путаница с порядком исключена.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592198" y="2846973"/>
            <a:ext cx="92018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 err="1">
                <a:latin typeface="GT Eesti Pro Display" pitchFamily="2" charset="0"/>
              </a:rPr>
              <a:t>name_of_user</a:t>
            </a:r>
            <a:r>
              <a:rPr lang="en" sz="2000" dirty="0">
                <a:latin typeface="GT Eesti Pro Display" pitchFamily="2" charset="0"/>
              </a:rPr>
              <a:t> = input("</a:t>
            </a:r>
            <a:r>
              <a:rPr lang="ru-RU" sz="2000" dirty="0">
                <a:latin typeface="GT Eesti Pro Display" pitchFamily="2" charset="0"/>
              </a:rPr>
              <a:t>Можете ввести свое имя: ")</a:t>
            </a:r>
            <a:br>
              <a:rPr lang="ru-RU" sz="2000" dirty="0">
                <a:latin typeface="GT Eesti Pro Display" pitchFamily="2" charset="0"/>
              </a:rPr>
            </a:br>
            <a:r>
              <a:rPr lang="en" sz="2000" dirty="0" err="1">
                <a:latin typeface="GT Eesti Pro Display" pitchFamily="2" charset="0"/>
              </a:rPr>
              <a:t>surname_of_user</a:t>
            </a:r>
            <a:r>
              <a:rPr lang="en" sz="2000" dirty="0">
                <a:latin typeface="GT Eesti Pro Display" pitchFamily="2" charset="0"/>
              </a:rPr>
              <a:t> = input("</a:t>
            </a:r>
            <a:r>
              <a:rPr lang="ru-RU" sz="2000" dirty="0">
                <a:latin typeface="GT Eesti Pro Display" pitchFamily="2" charset="0"/>
              </a:rPr>
              <a:t>Можете ввести свою фамилию: ")</a:t>
            </a:r>
            <a:br>
              <a:rPr lang="ru-RU" sz="2000" dirty="0">
                <a:latin typeface="GT Eesti Pro Display" pitchFamily="2" charset="0"/>
              </a:rPr>
            </a:br>
            <a:br>
              <a:rPr lang="ru-RU" sz="2000" dirty="0">
                <a:latin typeface="GT Eesti Pro Display" pitchFamily="2" charset="0"/>
              </a:rPr>
            </a:br>
            <a:br>
              <a:rPr lang="ru-RU" sz="2000" dirty="0">
                <a:latin typeface="GT Eesti Pro Display" pitchFamily="2" charset="0"/>
              </a:rPr>
            </a:br>
            <a:r>
              <a:rPr lang="en" sz="2000" dirty="0">
                <a:latin typeface="GT Eesti Pro Display" pitchFamily="2" charset="0"/>
              </a:rPr>
              <a:t>def </a:t>
            </a:r>
            <a:r>
              <a:rPr lang="en" sz="2000" dirty="0" err="1">
                <a:latin typeface="GT Eesti Pro Display" pitchFamily="2" charset="0"/>
              </a:rPr>
              <a:t>get_name</a:t>
            </a:r>
            <a:r>
              <a:rPr lang="en" sz="2000" dirty="0">
                <a:latin typeface="GT Eesti Pro Display" pitchFamily="2" charset="0"/>
              </a:rPr>
              <a:t>(name, surname):</a:t>
            </a:r>
            <a:br>
              <a:rPr lang="en" sz="2000" dirty="0">
                <a:latin typeface="GT Eesti Pro Display" pitchFamily="2" charset="0"/>
              </a:rPr>
            </a:br>
            <a:r>
              <a:rPr lang="en" sz="2000" dirty="0">
                <a:latin typeface="GT Eesti Pro Display" pitchFamily="2" charset="0"/>
              </a:rPr>
              <a:t>    print("</a:t>
            </a:r>
            <a:r>
              <a:rPr lang="ru-RU" sz="2000" dirty="0">
                <a:latin typeface="GT Eesti Pro Display" pitchFamily="2" charset="0"/>
              </a:rPr>
              <a:t>Добрый день", </a:t>
            </a:r>
            <a:r>
              <a:rPr lang="en" sz="2000" dirty="0" err="1">
                <a:latin typeface="GT Eesti Pro Display" pitchFamily="2" charset="0"/>
              </a:rPr>
              <a:t>name.title</a:t>
            </a:r>
            <a:r>
              <a:rPr lang="en" sz="2000" dirty="0">
                <a:latin typeface="GT Eesti Pro Display" pitchFamily="2" charset="0"/>
              </a:rPr>
              <a:t>() + " " + </a:t>
            </a:r>
            <a:r>
              <a:rPr lang="en" sz="2000" dirty="0" err="1">
                <a:latin typeface="GT Eesti Pro Display" pitchFamily="2" charset="0"/>
              </a:rPr>
              <a:t>surname.title</a:t>
            </a:r>
            <a:r>
              <a:rPr lang="en" sz="2000" dirty="0">
                <a:latin typeface="GT Eesti Pro Display" pitchFamily="2" charset="0"/>
              </a:rPr>
              <a:t>())</a:t>
            </a:r>
            <a:br>
              <a:rPr lang="en" sz="2000" dirty="0">
                <a:latin typeface="GT Eesti Pro Display" pitchFamily="2" charset="0"/>
              </a:rPr>
            </a:br>
            <a:br>
              <a:rPr lang="en" sz="2000" dirty="0">
                <a:latin typeface="GT Eesti Pro Display" pitchFamily="2" charset="0"/>
              </a:rPr>
            </a:br>
            <a:br>
              <a:rPr lang="en" sz="2000" dirty="0">
                <a:latin typeface="GT Eesti Pro Display" pitchFamily="2" charset="0"/>
              </a:rPr>
            </a:br>
            <a:r>
              <a:rPr lang="en" sz="2000" dirty="0" err="1">
                <a:latin typeface="GT Eesti Pro Display" pitchFamily="2" charset="0"/>
              </a:rPr>
              <a:t>get_name</a:t>
            </a:r>
            <a:r>
              <a:rPr lang="en" sz="2000" dirty="0">
                <a:latin typeface="GT Eesti Pro Display" pitchFamily="2" charset="0"/>
              </a:rPr>
              <a:t>(surname=</a:t>
            </a:r>
            <a:r>
              <a:rPr lang="en" sz="2000" dirty="0" err="1">
                <a:latin typeface="GT Eesti Pro Display" pitchFamily="2" charset="0"/>
              </a:rPr>
              <a:t>surname_of_user</a:t>
            </a:r>
            <a:r>
              <a:rPr lang="en" sz="2000" dirty="0">
                <a:latin typeface="GT Eesti Pro Display" pitchFamily="2" charset="0"/>
              </a:rPr>
              <a:t>, name=</a:t>
            </a:r>
            <a:r>
              <a:rPr lang="en" sz="2000" dirty="0" err="1">
                <a:latin typeface="GT Eesti Pro Display" pitchFamily="2" charset="0"/>
              </a:rPr>
              <a:t>name_of_user</a:t>
            </a:r>
            <a:r>
              <a:rPr lang="en" sz="2000" dirty="0">
                <a:latin typeface="GT Eesti Pro Display" pitchFamily="2" charset="0"/>
              </a:rPr>
              <a:t>)</a:t>
            </a:r>
            <a:br>
              <a:rPr lang="en" sz="2000" dirty="0">
                <a:latin typeface="GT Eesti Pro Display" pitchFamily="2" charset="0"/>
              </a:rPr>
            </a:br>
            <a:endParaRPr lang="ru-RU" sz="2000" dirty="0">
              <a:latin typeface="GT Eesti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8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Значения по умолчанию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181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Для каждого параметра функции можно определить значение по умолчанию. Если при вызове функции передается аргумент, который соответствует данному параметру, </a:t>
            </a:r>
            <a:r>
              <a:rPr lang="en-US" dirty="0">
                <a:latin typeface="GT Eesti Pro Display Light" pitchFamily="2" charset="0"/>
              </a:rPr>
              <a:t>Python </a:t>
            </a:r>
            <a:r>
              <a:rPr lang="ru-RU" dirty="0">
                <a:latin typeface="GT Eesti Pro Display Light" pitchFamily="2" charset="0"/>
              </a:rPr>
              <a:t>использует значение аргумента, а если нет – тогда использует значение по умолчанию.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471844" y="3012770"/>
            <a:ext cx="10504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latin typeface="JetBrains Mono Medium" panose="020B0509020102050004" pitchFamily="49" charset="0"/>
              </a:rPr>
              <a:t>name_of_user</a:t>
            </a:r>
            <a:r>
              <a:rPr lang="en" sz="1600" dirty="0">
                <a:latin typeface="JetBrains Mono Medium" panose="020B0509020102050004" pitchFamily="49" charset="0"/>
              </a:rPr>
              <a:t> = input("</a:t>
            </a:r>
            <a:r>
              <a:rPr lang="ru-RU" sz="1600" dirty="0">
                <a:latin typeface="JetBrains Mono Medium" panose="020B0509020102050004" pitchFamily="49" charset="0"/>
              </a:rPr>
              <a:t>Можете ввести свое имя: ")</a:t>
            </a:r>
            <a:br>
              <a:rPr lang="ru-RU" sz="1600" dirty="0">
                <a:latin typeface="JetBrains Mono Medium" panose="020B0509020102050004" pitchFamily="49" charset="0"/>
              </a:rPr>
            </a:br>
            <a:r>
              <a:rPr lang="en" sz="1600" dirty="0" err="1">
                <a:latin typeface="JetBrains Mono Medium" panose="020B0509020102050004" pitchFamily="49" charset="0"/>
              </a:rPr>
              <a:t>surname_of_user</a:t>
            </a:r>
            <a:r>
              <a:rPr lang="en" sz="1600" dirty="0">
                <a:latin typeface="JetBrains Mono Medium" panose="020B0509020102050004" pitchFamily="49" charset="0"/>
              </a:rPr>
              <a:t> = input("</a:t>
            </a:r>
            <a:r>
              <a:rPr lang="ru-RU" sz="1600" dirty="0">
                <a:latin typeface="JetBrains Mono Medium" panose="020B0509020102050004" pitchFamily="49" charset="0"/>
              </a:rPr>
              <a:t>Можете ввести свою фамилию: ")</a:t>
            </a:r>
            <a:br>
              <a:rPr lang="ru-RU" sz="1600" dirty="0">
                <a:latin typeface="JetBrains Mono Medium" panose="020B0509020102050004" pitchFamily="49" charset="0"/>
              </a:rPr>
            </a:br>
            <a:br>
              <a:rPr lang="ru-RU" sz="1600" dirty="0">
                <a:latin typeface="JetBrains Mono Medium" panose="020B0509020102050004" pitchFamily="49" charset="0"/>
              </a:rPr>
            </a:br>
            <a:br>
              <a:rPr lang="ru-RU" sz="1600" dirty="0">
                <a:latin typeface="JetBrains Mono Medium" panose="020B0509020102050004" pitchFamily="49" charset="0"/>
              </a:rPr>
            </a:br>
            <a:r>
              <a:rPr lang="en" sz="1600" dirty="0">
                <a:latin typeface="JetBrains Mono Medium" panose="020B0509020102050004" pitchFamily="49" charset="0"/>
              </a:rPr>
              <a:t>def </a:t>
            </a:r>
            <a:r>
              <a:rPr lang="en" sz="1600" dirty="0" err="1">
                <a:latin typeface="JetBrains Mono Medium" panose="020B0509020102050004" pitchFamily="49" charset="0"/>
              </a:rPr>
              <a:t>get_name</a:t>
            </a:r>
            <a:r>
              <a:rPr lang="en" sz="1600" dirty="0">
                <a:latin typeface="JetBrains Mono Medium" panose="020B0509020102050004" pitchFamily="49" charset="0"/>
              </a:rPr>
              <a:t>(name='</a:t>
            </a:r>
            <a:r>
              <a:rPr lang="en" sz="1600" dirty="0" err="1">
                <a:latin typeface="JetBrains Mono Medium" panose="020B0509020102050004" pitchFamily="49" charset="0"/>
              </a:rPr>
              <a:t>Anonim</a:t>
            </a:r>
            <a:r>
              <a:rPr lang="en" sz="1600" dirty="0">
                <a:latin typeface="JetBrains Mono Medium" panose="020B0509020102050004" pitchFamily="49" charset="0"/>
              </a:rPr>
              <a:t>', surname='</a:t>
            </a:r>
            <a:r>
              <a:rPr lang="en" sz="1600" dirty="0" err="1">
                <a:latin typeface="JetBrains Mono Medium" panose="020B0509020102050004" pitchFamily="49" charset="0"/>
              </a:rPr>
              <a:t>Anonimov</a:t>
            </a:r>
            <a:r>
              <a:rPr lang="en" sz="1600" dirty="0">
                <a:latin typeface="JetBrains Mono Medium" panose="020B0509020102050004" pitchFamily="49" charset="0"/>
              </a:rPr>
              <a:t>'):</a:t>
            </a:r>
            <a:br>
              <a:rPr lang="en" sz="1600" dirty="0">
                <a:latin typeface="JetBrains Mono Medium" panose="020B0509020102050004" pitchFamily="49" charset="0"/>
              </a:rPr>
            </a:br>
            <a:r>
              <a:rPr lang="en" sz="1600" dirty="0">
                <a:latin typeface="JetBrains Mono Medium" panose="020B0509020102050004" pitchFamily="49" charset="0"/>
              </a:rPr>
              <a:t>    print("</a:t>
            </a:r>
            <a:r>
              <a:rPr lang="ru-RU" sz="1600" dirty="0">
                <a:latin typeface="JetBrains Mono Medium" panose="020B0509020102050004" pitchFamily="49" charset="0"/>
              </a:rPr>
              <a:t>Добрый день", </a:t>
            </a:r>
            <a:r>
              <a:rPr lang="en" sz="1600" dirty="0" err="1">
                <a:latin typeface="JetBrains Mono Medium" panose="020B0509020102050004" pitchFamily="49" charset="0"/>
              </a:rPr>
              <a:t>name.strip</a:t>
            </a:r>
            <a:r>
              <a:rPr lang="en" sz="1600" dirty="0">
                <a:latin typeface="JetBrains Mono Medium" panose="020B0509020102050004" pitchFamily="49" charset="0"/>
              </a:rPr>
              <a:t>().title() + " " + </a:t>
            </a:r>
            <a:r>
              <a:rPr lang="en" sz="1600" dirty="0" err="1">
                <a:latin typeface="JetBrains Mono Medium" panose="020B0509020102050004" pitchFamily="49" charset="0"/>
              </a:rPr>
              <a:t>surname.strip</a:t>
            </a:r>
            <a:r>
              <a:rPr lang="en" sz="1600" dirty="0">
                <a:latin typeface="JetBrains Mono Medium" panose="020B0509020102050004" pitchFamily="49" charset="0"/>
              </a:rPr>
              <a:t>().title())</a:t>
            </a:r>
            <a:br>
              <a:rPr lang="en" sz="1600" dirty="0">
                <a:latin typeface="JetBrains Mono Medium" panose="020B0509020102050004" pitchFamily="49" charset="0"/>
              </a:rPr>
            </a:br>
            <a:br>
              <a:rPr lang="en" sz="1600" dirty="0">
                <a:latin typeface="JetBrains Mono Medium" panose="020B0509020102050004" pitchFamily="49" charset="0"/>
              </a:rPr>
            </a:br>
            <a:br>
              <a:rPr lang="en" sz="1600" dirty="0">
                <a:latin typeface="JetBrains Mono Medium" panose="020B0509020102050004" pitchFamily="49" charset="0"/>
              </a:rPr>
            </a:br>
            <a:r>
              <a:rPr lang="en" sz="1600" dirty="0" err="1">
                <a:latin typeface="JetBrains Mono Medium" panose="020B0509020102050004" pitchFamily="49" charset="0"/>
              </a:rPr>
              <a:t>get_name</a:t>
            </a:r>
            <a:r>
              <a:rPr lang="en" sz="1600" dirty="0">
                <a:latin typeface="JetBrains Mono Medium" panose="020B0509020102050004" pitchFamily="49" charset="0"/>
              </a:rPr>
              <a:t>()</a:t>
            </a:r>
            <a:br>
              <a:rPr lang="en" sz="1600" dirty="0">
                <a:latin typeface="JetBrains Mono Medium" panose="020B0509020102050004" pitchFamily="49" charset="0"/>
              </a:rPr>
            </a:br>
            <a:r>
              <a:rPr lang="en" sz="1600" dirty="0" err="1">
                <a:latin typeface="JetBrains Mono Medium" panose="020B0509020102050004" pitchFamily="49" charset="0"/>
              </a:rPr>
              <a:t>get_name</a:t>
            </a:r>
            <a:r>
              <a:rPr lang="en" sz="1600" dirty="0">
                <a:latin typeface="JetBrains Mono Medium" panose="020B0509020102050004" pitchFamily="49" charset="0"/>
              </a:rPr>
              <a:t>(</a:t>
            </a:r>
            <a:r>
              <a:rPr lang="en" sz="1600" dirty="0" err="1">
                <a:latin typeface="JetBrains Mono Medium" panose="020B0509020102050004" pitchFamily="49" charset="0"/>
              </a:rPr>
              <a:t>name_of_user</a:t>
            </a:r>
            <a:r>
              <a:rPr lang="en" sz="1600" dirty="0">
                <a:latin typeface="JetBrains Mono Medium" panose="020B0509020102050004" pitchFamily="49" charset="0"/>
              </a:rPr>
              <a:t>, </a:t>
            </a:r>
            <a:r>
              <a:rPr lang="en" sz="1600" dirty="0" err="1">
                <a:latin typeface="JetBrains Mono Medium" panose="020B0509020102050004" pitchFamily="49" charset="0"/>
              </a:rPr>
              <a:t>surname_of_user</a:t>
            </a:r>
            <a:r>
              <a:rPr lang="en" sz="1600" dirty="0">
                <a:latin typeface="JetBrains Mono Medium" panose="020B0509020102050004" pitchFamily="49" charset="0"/>
              </a:rPr>
              <a:t>)</a:t>
            </a:r>
            <a:br>
              <a:rPr lang="en" sz="1600" dirty="0">
                <a:latin typeface="JetBrains Mono Medium" panose="020B0509020102050004" pitchFamily="49" charset="0"/>
              </a:rPr>
            </a:br>
            <a:br>
              <a:rPr lang="en" sz="1600" dirty="0">
                <a:latin typeface="JetBrains Mono Medium" panose="020B0509020102050004" pitchFamily="49" charset="0"/>
              </a:rPr>
            </a:br>
            <a:endParaRPr lang="ru-RU" sz="16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1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Эквивалентные вызовы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Т.к. позиционные аргументы, </a:t>
            </a:r>
            <a:r>
              <a:rPr lang="ru-RU" sz="2000" dirty="0" err="1">
                <a:latin typeface="GT Eesti Pro Display Light" pitchFamily="2" charset="0"/>
              </a:rPr>
              <a:t>именнованные</a:t>
            </a:r>
            <a:r>
              <a:rPr lang="ru-RU" sz="2000" dirty="0">
                <a:latin typeface="GT Eesti Pro Display Light" pitchFamily="2" charset="0"/>
              </a:rPr>
              <a:t> аргументы и значения по умолчанию могут использоваться одновременно, часто существуют несколько эквивалентных способов вызова функций.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471844" y="2920173"/>
            <a:ext cx="10504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latin typeface="GT Eesti Pro Display" pitchFamily="2" charset="0"/>
              </a:rPr>
              <a:t>def </a:t>
            </a: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, 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ru-RU" sz="2400" dirty="0">
                <a:latin typeface="GT Eesti Pro Display" pitchFamily="2" charset="0"/>
              </a:rPr>
              <a:t>быстро'):</a:t>
            </a:r>
            <a:br>
              <a:rPr lang="ru-RU" sz="2400" dirty="0">
                <a:latin typeface="GT Eesti Pro Display" pitchFamily="2" charset="0"/>
              </a:rPr>
            </a:br>
            <a:r>
              <a:rPr lang="ru-RU" sz="2400" dirty="0">
                <a:latin typeface="GT Eesti Pro Display" pitchFamily="2" charset="0"/>
              </a:rPr>
              <a:t>    </a:t>
            </a:r>
            <a:r>
              <a:rPr lang="en" sz="2400" dirty="0">
                <a:latin typeface="GT Eesti Pro Display" pitchFamily="2" charset="0"/>
              </a:rPr>
              <a:t>print(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 + " </a:t>
            </a:r>
            <a:r>
              <a:rPr lang="ru-RU" sz="2400" dirty="0">
                <a:latin typeface="GT Eesti Pro Display" pitchFamily="2" charset="0"/>
              </a:rPr>
              <a:t>разгоняется по дороге "+ 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)</a:t>
            </a:r>
            <a:br>
              <a:rPr lang="en" sz="2400" dirty="0">
                <a:latin typeface="GT Eesti Pro Display" pitchFamily="2" charset="0"/>
              </a:rPr>
            </a:br>
            <a:br>
              <a:rPr lang="en" sz="2400" dirty="0">
                <a:latin typeface="GT Eesti Pro Display" pitchFamily="2" charset="0"/>
              </a:rPr>
            </a:br>
            <a:r>
              <a:rPr lang="en" sz="2400" dirty="0">
                <a:latin typeface="GT Eesti Pro Display" pitchFamily="2" charset="0"/>
              </a:rPr>
              <a:t># </a:t>
            </a:r>
            <a:r>
              <a:rPr lang="ru-RU" sz="2400" dirty="0">
                <a:latin typeface="GT Eesti Pro Display" pitchFamily="2" charset="0"/>
              </a:rPr>
              <a:t>Следующие вызовы функций будут идентичны:</a:t>
            </a:r>
            <a:br>
              <a:rPr lang="ru-RU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')</a:t>
            </a:r>
            <a:br>
              <a:rPr lang="en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')</a:t>
            </a:r>
            <a:br>
              <a:rPr lang="en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', 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ru-RU" sz="2400" dirty="0">
                <a:latin typeface="GT Eesti Pro Display" pitchFamily="2" charset="0"/>
              </a:rPr>
              <a:t>быстро')</a:t>
            </a:r>
            <a:br>
              <a:rPr lang="ru-RU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ru-RU" sz="2400" dirty="0">
                <a:latin typeface="GT Eesti Pro Display" pitchFamily="2" charset="0"/>
              </a:rPr>
              <a:t>быстро',  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')</a:t>
            </a:r>
            <a:br>
              <a:rPr lang="en" sz="2400" dirty="0">
                <a:latin typeface="GT Eesti Pro Display" pitchFamily="2" charset="0"/>
              </a:rPr>
            </a:br>
            <a:endParaRPr lang="ru-RU" sz="2400" dirty="0">
              <a:latin typeface="GT Eesti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Возвращаемое значение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446943"/>
            <a:ext cx="9248312" cy="10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Функция достаточно редко выводит результат своей работы в терминал. Чаще всего функциями пользуются, чтобы </a:t>
            </a:r>
            <a:r>
              <a:rPr lang="ru-RU" sz="2000" b="1" dirty="0">
                <a:latin typeface="GT Eesti Pro Display Light" pitchFamily="2" charset="0"/>
              </a:rPr>
              <a:t>вернуть</a:t>
            </a:r>
            <a:r>
              <a:rPr lang="ru-RU" sz="2000" dirty="0">
                <a:latin typeface="GT Eesti Pro Display Light" pitchFamily="2" charset="0"/>
              </a:rPr>
              <a:t> какое-либо значение.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6;p3">
            <a:extLst>
              <a:ext uri="{FF2B5EF4-FFF2-40B4-BE49-F238E27FC236}">
                <a16:creationId xmlns:a16="http://schemas.microsoft.com/office/drawing/2014/main" id="{0C92E60F-1FF5-F345-BE43-3A8AE62927B8}"/>
              </a:ext>
            </a:extLst>
          </p:cNvPr>
          <p:cNvSpPr txBox="1"/>
          <p:nvPr/>
        </p:nvSpPr>
        <p:spPr>
          <a:xfrm>
            <a:off x="1751565" y="2617431"/>
            <a:ext cx="9248312" cy="61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Стоп. Вернуть кому? Что?</a:t>
            </a:r>
          </a:p>
        </p:txBody>
      </p:sp>
      <p:sp>
        <p:nvSpPr>
          <p:cNvPr id="10" name="Google Shape;196;p3">
            <a:extLst>
              <a:ext uri="{FF2B5EF4-FFF2-40B4-BE49-F238E27FC236}">
                <a16:creationId xmlns:a16="http://schemas.microsoft.com/office/drawing/2014/main" id="{7ACFE10B-8EA9-A449-8855-25837FF34C1D}"/>
              </a:ext>
            </a:extLst>
          </p:cNvPr>
          <p:cNvSpPr txBox="1"/>
          <p:nvPr/>
        </p:nvSpPr>
        <p:spPr>
          <a:xfrm>
            <a:off x="1751565" y="342563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  </a:t>
            </a:r>
            <a:r>
              <a:rPr lang="en-US" sz="2000" dirty="0">
                <a:latin typeface="GT Eesti Pro Display Light" pitchFamily="2" charset="0"/>
              </a:rPr>
              <a:t>Python </a:t>
            </a:r>
            <a:r>
              <a:rPr lang="ru-RU" sz="2000" dirty="0">
                <a:latin typeface="GT Eesti Pro Display Light" pitchFamily="2" charset="0"/>
              </a:rPr>
              <a:t>поддерживает большую вариативность возвращаемых значений, но чаще всего функции возвращают значения в переменную. Кроме того, вы можете выводить и обрабатывать простые значения, если хотите.</a:t>
            </a:r>
          </a:p>
        </p:txBody>
      </p:sp>
    </p:spTree>
    <p:extLst>
      <p:ext uri="{BB962C8B-B14F-4D97-AF65-F5344CB8AC3E}">
        <p14:creationId xmlns:p14="http://schemas.microsoft.com/office/powerpoint/2010/main" val="62504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867276" y="840928"/>
            <a:ext cx="9248312" cy="22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Иногда вы создаете новый проект, никто не мешает вам взять какой-либо проект в качестве основы, или вы  продолжаете писать тот проект, который когда-то начали писать другие разработчики. В этом случае можно создать сразу с удаленного </a:t>
            </a:r>
            <a:r>
              <a:rPr lang="ru-RU" sz="2250" dirty="0" err="1">
                <a:latin typeface="GT Eesti Pro Display Light" pitchFamily="2" charset="0"/>
              </a:rPr>
              <a:t>репозитория</a:t>
            </a:r>
            <a:r>
              <a:rPr lang="ru-RU" sz="2250" dirty="0">
                <a:latin typeface="GT Eesti Pro Display Light" pitchFamily="2" charset="0"/>
              </a:rPr>
              <a:t>:</a:t>
            </a:r>
            <a:endParaRPr sz="2250" dirty="0">
              <a:latin typeface="GT Eesti Pro Display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98A3A3-6965-CD44-B126-CA877147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2" y="3071801"/>
            <a:ext cx="3607068" cy="37157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134B74-F49B-B540-9893-8FB8E6E0F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19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Дробление функций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20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6;p3">
            <a:extLst>
              <a:ext uri="{FF2B5EF4-FFF2-40B4-BE49-F238E27FC236}">
                <a16:creationId xmlns:a16="http://schemas.microsoft.com/office/drawing/2014/main" id="{0C92E60F-1FF5-F345-BE43-3A8AE62927B8}"/>
              </a:ext>
            </a:extLst>
          </p:cNvPr>
          <p:cNvSpPr txBox="1"/>
          <p:nvPr/>
        </p:nvSpPr>
        <p:spPr>
          <a:xfrm>
            <a:off x="1323301" y="1428959"/>
            <a:ext cx="9248312" cy="200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Чаще всего ваша функция должна выполнять какую-либо одну задачу, но это часто предмет для спора. Положим, вам нужно делать несколько вещей - трансформировать имя пользоваться  и генерировать ему по возможности уникальный номер</a:t>
            </a:r>
          </a:p>
        </p:txBody>
      </p:sp>
    </p:spTree>
    <p:extLst>
      <p:ext uri="{BB962C8B-B14F-4D97-AF65-F5344CB8AC3E}">
        <p14:creationId xmlns:p14="http://schemas.microsoft.com/office/powerpoint/2010/main" val="407045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Дробление функций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21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19DCCD-6A8E-5C4B-B6B1-9D4560C83C40}"/>
              </a:ext>
            </a:extLst>
          </p:cNvPr>
          <p:cNvSpPr/>
          <p:nvPr/>
        </p:nvSpPr>
        <p:spPr>
          <a:xfrm>
            <a:off x="1227831" y="1044283"/>
            <a:ext cx="1037995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500" b="1" dirty="0">
                <a:solidFill>
                  <a:srgbClr val="000080"/>
                </a:solidFill>
              </a:rPr>
              <a:t>import </a:t>
            </a:r>
            <a:r>
              <a:rPr lang="en" sz="1500" dirty="0"/>
              <a:t>random</a:t>
            </a: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get_name</a:t>
            </a:r>
            <a:r>
              <a:rPr lang="en" sz="1500" dirty="0"/>
              <a:t>():</a:t>
            </a:r>
            <a:br>
              <a:rPr lang="en" sz="1500" dirty="0"/>
            </a:br>
            <a:r>
              <a:rPr lang="en" sz="1500" dirty="0"/>
              <a:t>    name = </a:t>
            </a:r>
            <a:r>
              <a:rPr lang="en" sz="1500" dirty="0">
                <a:solidFill>
                  <a:srgbClr val="000080"/>
                </a:solidFill>
              </a:rPr>
              <a:t>input</a:t>
            </a:r>
            <a:r>
              <a:rPr lang="en" sz="1500" dirty="0"/>
              <a:t>(</a:t>
            </a:r>
            <a:r>
              <a:rPr lang="en" sz="1500" b="1" dirty="0">
                <a:solidFill>
                  <a:srgbClr val="008080"/>
                </a:solidFill>
              </a:rPr>
              <a:t>"</a:t>
            </a:r>
            <a:r>
              <a:rPr lang="ru-RU" sz="1500" b="1" dirty="0">
                <a:solidFill>
                  <a:srgbClr val="008080"/>
                </a:solidFill>
              </a:rPr>
              <a:t>Введите ваше имя: "</a:t>
            </a:r>
            <a:r>
              <a:rPr lang="ru-RU" sz="1500" dirty="0"/>
              <a:t>)</a:t>
            </a:r>
            <a:br>
              <a:rPr lang="ru-RU" sz="1500" dirty="0"/>
            </a:br>
            <a:r>
              <a:rPr lang="ru-RU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 err="1"/>
              <a:t>name.strip</a:t>
            </a:r>
            <a:r>
              <a:rPr lang="en" sz="1500" dirty="0"/>
              <a:t>().title()</a:t>
            </a:r>
            <a:br>
              <a:rPr lang="en" sz="1500" dirty="0"/>
            </a:br>
            <a:br>
              <a:rPr lang="en" sz="1500" dirty="0"/>
            </a:b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generate_number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):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dirty="0" err="1"/>
              <a:t>name_length</a:t>
            </a:r>
            <a:r>
              <a:rPr lang="en" sz="1500" dirty="0"/>
              <a:t> = </a:t>
            </a:r>
            <a:r>
              <a:rPr lang="en" sz="1500" dirty="0" err="1">
                <a:solidFill>
                  <a:srgbClr val="000080"/>
                </a:solidFill>
              </a:rPr>
              <a:t>len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dirty="0" err="1"/>
              <a:t>rand_str</a:t>
            </a:r>
            <a:r>
              <a:rPr lang="en" sz="1500" dirty="0"/>
              <a:t> = </a:t>
            </a:r>
            <a:r>
              <a:rPr lang="en" sz="1500" b="1" dirty="0">
                <a:solidFill>
                  <a:srgbClr val="008080"/>
                </a:solidFill>
              </a:rPr>
              <a:t>''</a:t>
            </a:r>
            <a:br>
              <a:rPr lang="en" sz="1500" b="1" dirty="0">
                <a:solidFill>
                  <a:srgbClr val="008080"/>
                </a:solidFill>
              </a:rPr>
            </a:br>
            <a:r>
              <a:rPr lang="en" sz="1500" b="1" dirty="0">
                <a:solidFill>
                  <a:srgbClr val="008080"/>
                </a:solidFill>
              </a:rPr>
              <a:t>    </a:t>
            </a:r>
            <a:r>
              <a:rPr lang="en" sz="1500" b="1" dirty="0">
                <a:solidFill>
                  <a:srgbClr val="000080"/>
                </a:solidFill>
              </a:rPr>
              <a:t>for </a:t>
            </a:r>
            <a:r>
              <a:rPr lang="en" sz="1500" dirty="0" err="1"/>
              <a:t>i</a:t>
            </a:r>
            <a:r>
              <a:rPr lang="en" sz="1500" dirty="0"/>
              <a:t> </a:t>
            </a:r>
            <a:r>
              <a:rPr lang="en" sz="1500" b="1" dirty="0">
                <a:solidFill>
                  <a:srgbClr val="000080"/>
                </a:solidFill>
              </a:rPr>
              <a:t>in </a:t>
            </a:r>
            <a:r>
              <a:rPr lang="en" sz="1500" dirty="0">
                <a:solidFill>
                  <a:srgbClr val="000080"/>
                </a:solidFill>
              </a:rPr>
              <a:t>range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):</a:t>
            </a:r>
            <a:br>
              <a:rPr lang="en" sz="1500" dirty="0"/>
            </a:br>
            <a:r>
              <a:rPr lang="en" sz="1500" dirty="0"/>
              <a:t>        </a:t>
            </a:r>
            <a:r>
              <a:rPr lang="en" sz="1500" dirty="0" err="1"/>
              <a:t>rand_num</a:t>
            </a:r>
            <a:r>
              <a:rPr lang="en" sz="1500" dirty="0"/>
              <a:t> = </a:t>
            </a:r>
            <a:r>
              <a:rPr lang="en" sz="1500" dirty="0" err="1"/>
              <a:t>random.randint</a:t>
            </a:r>
            <a:r>
              <a:rPr lang="en" sz="1500" dirty="0"/>
              <a:t>(</a:t>
            </a:r>
            <a:r>
              <a:rPr lang="en" sz="1500" dirty="0">
                <a:solidFill>
                  <a:srgbClr val="0000FF"/>
                </a:solidFill>
              </a:rPr>
              <a:t>1</a:t>
            </a:r>
            <a:r>
              <a:rPr lang="en" sz="1500" dirty="0"/>
              <a:t>, </a:t>
            </a:r>
            <a:r>
              <a:rPr lang="en" sz="1500" dirty="0" err="1"/>
              <a:t>name_length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    </a:t>
            </a:r>
            <a:r>
              <a:rPr lang="en" sz="1500" dirty="0" err="1"/>
              <a:t>rand_str</a:t>
            </a:r>
            <a:r>
              <a:rPr lang="en" sz="1500" dirty="0"/>
              <a:t> += </a:t>
            </a:r>
            <a:r>
              <a:rPr lang="en" sz="1500" dirty="0">
                <a:solidFill>
                  <a:srgbClr val="000080"/>
                </a:solidFill>
              </a:rPr>
              <a:t>str</a:t>
            </a:r>
            <a:r>
              <a:rPr lang="en" sz="1500" dirty="0"/>
              <a:t>(</a:t>
            </a:r>
            <a:r>
              <a:rPr lang="en" sz="1500" dirty="0" err="1"/>
              <a:t>rand_num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 err="1"/>
              <a:t>rand_str</a:t>
            </a:r>
            <a:br>
              <a:rPr lang="en" sz="1500" dirty="0"/>
            </a:b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get_full_data</a:t>
            </a:r>
            <a:r>
              <a:rPr lang="en" sz="1500" dirty="0"/>
              <a:t>():</a:t>
            </a:r>
            <a:br>
              <a:rPr lang="en" sz="1500" dirty="0"/>
            </a:br>
            <a:r>
              <a:rPr lang="en" sz="1500" dirty="0"/>
              <a:t>    name = </a:t>
            </a:r>
            <a:r>
              <a:rPr lang="en" sz="1500" dirty="0" err="1"/>
              <a:t>get_name</a:t>
            </a:r>
            <a:r>
              <a:rPr lang="en" sz="1500" dirty="0"/>
              <a:t>()</a:t>
            </a:r>
            <a:br>
              <a:rPr lang="en" sz="1500" dirty="0"/>
            </a:br>
            <a:r>
              <a:rPr lang="en" sz="1500" dirty="0"/>
              <a:t>    number = </a:t>
            </a:r>
            <a:r>
              <a:rPr lang="en" sz="1500" dirty="0" err="1"/>
              <a:t>generate_number</a:t>
            </a:r>
            <a:r>
              <a:rPr lang="en" sz="1500" dirty="0"/>
              <a:t>(name)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/>
              <a:t>name + </a:t>
            </a:r>
            <a:r>
              <a:rPr lang="en" sz="1500" dirty="0">
                <a:solidFill>
                  <a:srgbClr val="000080"/>
                </a:solidFill>
              </a:rPr>
              <a:t>str</a:t>
            </a:r>
            <a:r>
              <a:rPr lang="en" sz="1500" dirty="0"/>
              <a:t>(number)</a:t>
            </a:r>
            <a:br>
              <a:rPr lang="en" sz="1500" dirty="0"/>
            </a:br>
            <a:br>
              <a:rPr lang="en" sz="1500" dirty="0"/>
            </a:br>
            <a:br>
              <a:rPr lang="en" sz="1500" dirty="0"/>
            </a:br>
            <a:r>
              <a:rPr lang="en" sz="1500" dirty="0">
                <a:solidFill>
                  <a:srgbClr val="000080"/>
                </a:solidFill>
              </a:rPr>
              <a:t>print</a:t>
            </a:r>
            <a:r>
              <a:rPr lang="en" sz="1500" dirty="0"/>
              <a:t>(</a:t>
            </a:r>
            <a:r>
              <a:rPr lang="en" sz="1500" dirty="0" err="1"/>
              <a:t>get_full_data</a:t>
            </a:r>
            <a:r>
              <a:rPr lang="en" sz="1500" dirty="0"/>
              <a:t>())</a:t>
            </a:r>
            <a:br>
              <a:rPr lang="en" sz="1500" dirty="0"/>
            </a:b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262263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Дробление функций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22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19DCCD-6A8E-5C4B-B6B1-9D4560C83C40}"/>
              </a:ext>
            </a:extLst>
          </p:cNvPr>
          <p:cNvSpPr/>
          <p:nvPr/>
        </p:nvSpPr>
        <p:spPr>
          <a:xfrm>
            <a:off x="1227831" y="1044283"/>
            <a:ext cx="1037995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500" b="1" dirty="0">
                <a:solidFill>
                  <a:srgbClr val="000080"/>
                </a:solidFill>
              </a:rPr>
              <a:t>import </a:t>
            </a:r>
            <a:r>
              <a:rPr lang="en" sz="1500" dirty="0"/>
              <a:t>random</a:t>
            </a: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get_name</a:t>
            </a:r>
            <a:r>
              <a:rPr lang="en" sz="1500" dirty="0"/>
              <a:t>():</a:t>
            </a:r>
            <a:br>
              <a:rPr lang="en" sz="1500" dirty="0"/>
            </a:br>
            <a:r>
              <a:rPr lang="en" sz="1500" dirty="0"/>
              <a:t>    name = </a:t>
            </a:r>
            <a:r>
              <a:rPr lang="en" sz="1500" dirty="0">
                <a:solidFill>
                  <a:srgbClr val="000080"/>
                </a:solidFill>
              </a:rPr>
              <a:t>input</a:t>
            </a:r>
            <a:r>
              <a:rPr lang="en" sz="1500" dirty="0"/>
              <a:t>(</a:t>
            </a:r>
            <a:r>
              <a:rPr lang="en" sz="1500" b="1" dirty="0">
                <a:solidFill>
                  <a:srgbClr val="008080"/>
                </a:solidFill>
              </a:rPr>
              <a:t>"</a:t>
            </a:r>
            <a:r>
              <a:rPr lang="ru-RU" sz="1500" b="1" dirty="0">
                <a:solidFill>
                  <a:srgbClr val="008080"/>
                </a:solidFill>
              </a:rPr>
              <a:t>Введите ваше имя: "</a:t>
            </a:r>
            <a:r>
              <a:rPr lang="ru-RU" sz="1500" dirty="0"/>
              <a:t>)</a:t>
            </a:r>
            <a:br>
              <a:rPr lang="ru-RU" sz="1500" dirty="0"/>
            </a:br>
            <a:r>
              <a:rPr lang="ru-RU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 err="1"/>
              <a:t>name.strip</a:t>
            </a:r>
            <a:r>
              <a:rPr lang="en" sz="1500" dirty="0"/>
              <a:t>().title()</a:t>
            </a:r>
            <a:br>
              <a:rPr lang="en" sz="1500" dirty="0"/>
            </a:br>
            <a:br>
              <a:rPr lang="en" sz="1500" dirty="0"/>
            </a:b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generate_number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):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dirty="0" err="1"/>
              <a:t>name_length</a:t>
            </a:r>
            <a:r>
              <a:rPr lang="en" sz="1500" dirty="0"/>
              <a:t> = </a:t>
            </a:r>
            <a:r>
              <a:rPr lang="en" sz="1500" dirty="0" err="1">
                <a:solidFill>
                  <a:srgbClr val="000080"/>
                </a:solidFill>
              </a:rPr>
              <a:t>len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dirty="0" err="1"/>
              <a:t>rand_str</a:t>
            </a:r>
            <a:r>
              <a:rPr lang="en" sz="1500" dirty="0"/>
              <a:t> = </a:t>
            </a:r>
            <a:r>
              <a:rPr lang="en" sz="1500" b="1" dirty="0">
                <a:solidFill>
                  <a:srgbClr val="008080"/>
                </a:solidFill>
              </a:rPr>
              <a:t>''</a:t>
            </a:r>
            <a:br>
              <a:rPr lang="en" sz="1500" b="1" dirty="0">
                <a:solidFill>
                  <a:srgbClr val="008080"/>
                </a:solidFill>
              </a:rPr>
            </a:br>
            <a:r>
              <a:rPr lang="en" sz="1500" b="1" dirty="0">
                <a:solidFill>
                  <a:srgbClr val="008080"/>
                </a:solidFill>
              </a:rPr>
              <a:t>    </a:t>
            </a:r>
            <a:r>
              <a:rPr lang="en" sz="1500" b="1" dirty="0">
                <a:solidFill>
                  <a:srgbClr val="000080"/>
                </a:solidFill>
              </a:rPr>
              <a:t>for </a:t>
            </a:r>
            <a:r>
              <a:rPr lang="en" sz="1500" dirty="0" err="1"/>
              <a:t>i</a:t>
            </a:r>
            <a:r>
              <a:rPr lang="en" sz="1500" dirty="0"/>
              <a:t> </a:t>
            </a:r>
            <a:r>
              <a:rPr lang="en" sz="1500" b="1" dirty="0">
                <a:solidFill>
                  <a:srgbClr val="000080"/>
                </a:solidFill>
              </a:rPr>
              <a:t>in </a:t>
            </a:r>
            <a:r>
              <a:rPr lang="en" sz="1500" dirty="0">
                <a:solidFill>
                  <a:srgbClr val="000080"/>
                </a:solidFill>
              </a:rPr>
              <a:t>range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):</a:t>
            </a:r>
            <a:br>
              <a:rPr lang="en" sz="1500" dirty="0"/>
            </a:br>
            <a:r>
              <a:rPr lang="en" sz="1500" dirty="0"/>
              <a:t>        </a:t>
            </a:r>
            <a:r>
              <a:rPr lang="en" sz="1500" dirty="0" err="1"/>
              <a:t>rand_num</a:t>
            </a:r>
            <a:r>
              <a:rPr lang="en" sz="1500" dirty="0"/>
              <a:t> = </a:t>
            </a:r>
            <a:r>
              <a:rPr lang="en" sz="1500" dirty="0" err="1"/>
              <a:t>random.randint</a:t>
            </a:r>
            <a:r>
              <a:rPr lang="en" sz="1500" dirty="0"/>
              <a:t>(</a:t>
            </a:r>
            <a:r>
              <a:rPr lang="en" sz="1500" dirty="0">
                <a:solidFill>
                  <a:srgbClr val="0000FF"/>
                </a:solidFill>
              </a:rPr>
              <a:t>1</a:t>
            </a:r>
            <a:r>
              <a:rPr lang="en" sz="1500" dirty="0"/>
              <a:t>, </a:t>
            </a:r>
            <a:r>
              <a:rPr lang="en" sz="1500" dirty="0" err="1"/>
              <a:t>name_length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    </a:t>
            </a:r>
            <a:r>
              <a:rPr lang="en" sz="1500" dirty="0" err="1"/>
              <a:t>rand_str</a:t>
            </a:r>
            <a:r>
              <a:rPr lang="en" sz="1500" dirty="0"/>
              <a:t> += </a:t>
            </a:r>
            <a:r>
              <a:rPr lang="en" sz="1500" dirty="0">
                <a:solidFill>
                  <a:srgbClr val="000080"/>
                </a:solidFill>
              </a:rPr>
              <a:t>str</a:t>
            </a:r>
            <a:r>
              <a:rPr lang="en" sz="1500" dirty="0"/>
              <a:t>(</a:t>
            </a:r>
            <a:r>
              <a:rPr lang="en" sz="1500" dirty="0" err="1"/>
              <a:t>rand_num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 err="1"/>
              <a:t>rand_str</a:t>
            </a:r>
            <a:br>
              <a:rPr lang="en" sz="1500" dirty="0"/>
            </a:b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get_full_data</a:t>
            </a:r>
            <a:r>
              <a:rPr lang="en" sz="1500" dirty="0"/>
              <a:t>():</a:t>
            </a:r>
            <a:br>
              <a:rPr lang="en" sz="1500" dirty="0"/>
            </a:br>
            <a:r>
              <a:rPr lang="en" sz="1500" dirty="0"/>
              <a:t>    name = </a:t>
            </a:r>
            <a:r>
              <a:rPr lang="en" sz="1500" dirty="0" err="1"/>
              <a:t>get_name</a:t>
            </a:r>
            <a:r>
              <a:rPr lang="en" sz="1500" dirty="0"/>
              <a:t>()</a:t>
            </a:r>
            <a:br>
              <a:rPr lang="en" sz="1500" dirty="0"/>
            </a:br>
            <a:r>
              <a:rPr lang="en" sz="1500" dirty="0"/>
              <a:t>    number = </a:t>
            </a:r>
            <a:r>
              <a:rPr lang="en" sz="1500" dirty="0" err="1"/>
              <a:t>generate_number</a:t>
            </a:r>
            <a:r>
              <a:rPr lang="en" sz="1500" dirty="0"/>
              <a:t>(name)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/>
              <a:t>name + </a:t>
            </a:r>
            <a:r>
              <a:rPr lang="en" sz="1500" dirty="0">
                <a:solidFill>
                  <a:srgbClr val="000080"/>
                </a:solidFill>
              </a:rPr>
              <a:t>str</a:t>
            </a:r>
            <a:r>
              <a:rPr lang="en" sz="1500" dirty="0"/>
              <a:t>(number)</a:t>
            </a:r>
            <a:br>
              <a:rPr lang="en" sz="1500" dirty="0"/>
            </a:br>
            <a:br>
              <a:rPr lang="en" sz="1500" dirty="0"/>
            </a:br>
            <a:br>
              <a:rPr lang="en" sz="1500" dirty="0"/>
            </a:br>
            <a:r>
              <a:rPr lang="en" sz="1500" dirty="0">
                <a:solidFill>
                  <a:srgbClr val="000080"/>
                </a:solidFill>
              </a:rPr>
              <a:t>print</a:t>
            </a:r>
            <a:r>
              <a:rPr lang="en" sz="1500" dirty="0"/>
              <a:t>(</a:t>
            </a:r>
            <a:r>
              <a:rPr lang="en" sz="1500" dirty="0" err="1"/>
              <a:t>get_full_data</a:t>
            </a:r>
            <a:r>
              <a:rPr lang="en" sz="1500" dirty="0"/>
              <a:t>())</a:t>
            </a:r>
            <a:br>
              <a:rPr lang="en" sz="1500" dirty="0"/>
            </a:b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3809383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Необязательные аргументы</a:t>
            </a:r>
            <a:r>
              <a:rPr lang="en-US" sz="3600" dirty="0">
                <a:latin typeface="GT Eesti Pro Display" pitchFamily="2" charset="0"/>
              </a:rPr>
              <a:t> </a:t>
            </a:r>
            <a:r>
              <a:rPr lang="ru-RU" sz="3600" dirty="0">
                <a:latin typeface="GT Eesti Pro Display" pitchFamily="2" charset="0"/>
              </a:rPr>
              <a:t>и документация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23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19DCCD-6A8E-5C4B-B6B1-9D4560C83C40}"/>
              </a:ext>
            </a:extLst>
          </p:cNvPr>
          <p:cNvSpPr/>
          <p:nvPr/>
        </p:nvSpPr>
        <p:spPr>
          <a:xfrm>
            <a:off x="1227831" y="1044283"/>
            <a:ext cx="103799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В некоторых моментах бывает достаточно удобно сделать аргумент необязательным, чтобы разработчик мог использовать  заполнять параметр только в том случае, если захочет. </a:t>
            </a:r>
            <a:r>
              <a:rPr lang="en-US" sz="2400" dirty="0">
                <a:latin typeface="GT Eesti Pro Display Light" pitchFamily="2" charset="0"/>
              </a:rPr>
              <a:t> </a:t>
            </a:r>
            <a:r>
              <a:rPr lang="ru-RU" sz="2400" dirty="0">
                <a:latin typeface="GT Eesti Pro Display Light" pitchFamily="2" charset="0"/>
              </a:rPr>
              <a:t>Давайте сделаем функцию, которая будет обрабатывать имя и фамилию и отчество, если пользователь захочет его заполнить:</a:t>
            </a:r>
          </a:p>
        </p:txBody>
      </p:sp>
    </p:spTree>
    <p:extLst>
      <p:ext uri="{BB962C8B-B14F-4D97-AF65-F5344CB8AC3E}">
        <p14:creationId xmlns:p14="http://schemas.microsoft.com/office/powerpoint/2010/main" val="30899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Возвращение словаря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24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394E-B7DD-C241-A1D2-9DA45C815C2A}"/>
              </a:ext>
            </a:extLst>
          </p:cNvPr>
          <p:cNvSpPr txBox="1"/>
          <p:nvPr/>
        </p:nvSpPr>
        <p:spPr>
          <a:xfrm>
            <a:off x="1145877" y="852391"/>
            <a:ext cx="9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Функция может вернуть любое значение, нужное вам, в том числе и более сложную структуру данных ( например, список или словарь).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680F6E-7E0B-CA4E-B1F2-F2889AB14161}"/>
              </a:ext>
            </a:extLst>
          </p:cNvPr>
          <p:cNvSpPr/>
          <p:nvPr/>
        </p:nvSpPr>
        <p:spPr>
          <a:xfrm>
            <a:off x="1145877" y="1798545"/>
            <a:ext cx="1048120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/>
              <a:t>person = {</a:t>
            </a:r>
            <a:r>
              <a:rPr lang="en" sz="1600" b="1" dirty="0">
                <a:solidFill>
                  <a:srgbClr val="008080"/>
                </a:solidFill>
              </a:rPr>
              <a:t>'names'</a:t>
            </a:r>
            <a:r>
              <a:rPr lang="en" sz="1600" dirty="0"/>
              <a:t>:[], </a:t>
            </a:r>
            <a:r>
              <a:rPr lang="en" sz="1600" b="1" dirty="0">
                <a:solidFill>
                  <a:srgbClr val="008080"/>
                </a:solidFill>
              </a:rPr>
              <a:t>'surnames'</a:t>
            </a:r>
            <a:r>
              <a:rPr lang="en" sz="1600" dirty="0"/>
              <a:t>: []}</a:t>
            </a:r>
            <a:br>
              <a:rPr lang="en" sz="1600" dirty="0"/>
            </a:br>
            <a:br>
              <a:rPr lang="en" sz="1600" dirty="0"/>
            </a:br>
            <a:r>
              <a:rPr lang="en" sz="1600" b="1" dirty="0">
                <a:solidFill>
                  <a:srgbClr val="000080"/>
                </a:solidFill>
              </a:rPr>
              <a:t>def </a:t>
            </a:r>
            <a:r>
              <a:rPr lang="en" sz="1600" dirty="0" err="1"/>
              <a:t>create_person</a:t>
            </a:r>
            <a:r>
              <a:rPr lang="en" sz="1600" dirty="0"/>
              <a:t>(name, surname):</a:t>
            </a:r>
            <a:br>
              <a:rPr lang="en" sz="1600" dirty="0"/>
            </a:br>
            <a:r>
              <a:rPr lang="en" sz="1600" dirty="0"/>
              <a:t>    </a:t>
            </a:r>
            <a:r>
              <a:rPr lang="en" sz="1600" i="1" dirty="0">
                <a:solidFill>
                  <a:srgbClr val="808080"/>
                </a:solidFill>
              </a:rPr>
              <a:t>"""</a:t>
            </a:r>
            <a:r>
              <a:rPr lang="ru-RU" sz="1600" i="1" dirty="0">
                <a:solidFill>
                  <a:srgbClr val="808080"/>
                </a:solidFill>
              </a:rPr>
              <a:t>Возвращает словарь с информацией о человеке"""</a:t>
            </a:r>
            <a:br>
              <a:rPr lang="ru-RU" sz="1600" i="1" dirty="0">
                <a:solidFill>
                  <a:srgbClr val="808080"/>
                </a:solidFill>
              </a:rPr>
            </a:br>
            <a:r>
              <a:rPr lang="ru-RU" sz="1600" i="1" dirty="0">
                <a:solidFill>
                  <a:srgbClr val="808080"/>
                </a:solidFill>
              </a:rPr>
              <a:t>    </a:t>
            </a:r>
            <a:r>
              <a:rPr lang="en" sz="1600" dirty="0"/>
              <a:t>person[</a:t>
            </a:r>
            <a:r>
              <a:rPr lang="en" sz="1600" b="1" dirty="0">
                <a:solidFill>
                  <a:srgbClr val="008080"/>
                </a:solidFill>
              </a:rPr>
              <a:t>'names'</a:t>
            </a:r>
            <a:r>
              <a:rPr lang="en" sz="1600" dirty="0"/>
              <a:t>].append(name)</a:t>
            </a:r>
            <a:br>
              <a:rPr lang="en" sz="1600" dirty="0"/>
            </a:br>
            <a:r>
              <a:rPr lang="en" sz="1600" dirty="0"/>
              <a:t>    person[</a:t>
            </a:r>
            <a:r>
              <a:rPr lang="en" sz="1600" b="1" dirty="0">
                <a:solidFill>
                  <a:srgbClr val="008080"/>
                </a:solidFill>
              </a:rPr>
              <a:t>'surnames'</a:t>
            </a:r>
            <a:r>
              <a:rPr lang="en" sz="1600" dirty="0"/>
              <a:t>].append(surname)</a:t>
            </a:r>
            <a:br>
              <a:rPr lang="en" sz="1600" dirty="0"/>
            </a:br>
            <a:r>
              <a:rPr lang="en" sz="1600" dirty="0"/>
              <a:t>    </a:t>
            </a:r>
            <a:r>
              <a:rPr lang="en" sz="1600" b="1" dirty="0">
                <a:solidFill>
                  <a:srgbClr val="000080"/>
                </a:solidFill>
              </a:rPr>
              <a:t>return </a:t>
            </a:r>
            <a:r>
              <a:rPr lang="en" sz="1600" dirty="0"/>
              <a:t>person</a:t>
            </a:r>
            <a:br>
              <a:rPr lang="en" sz="1600" dirty="0"/>
            </a:br>
            <a:br>
              <a:rPr lang="en" sz="1600" dirty="0"/>
            </a:br>
            <a:br>
              <a:rPr lang="en" sz="1600" dirty="0"/>
            </a:br>
            <a:r>
              <a:rPr lang="en" sz="1600" dirty="0" err="1"/>
              <a:t>user_size</a:t>
            </a:r>
            <a:r>
              <a:rPr lang="en" sz="1600" dirty="0"/>
              <a:t> = </a:t>
            </a:r>
            <a:r>
              <a:rPr lang="en" sz="1600" dirty="0">
                <a:solidFill>
                  <a:srgbClr val="000080"/>
                </a:solidFill>
              </a:rPr>
              <a:t>int</a:t>
            </a:r>
            <a:r>
              <a:rPr lang="en" sz="1600" dirty="0"/>
              <a:t>(</a:t>
            </a:r>
            <a:r>
              <a:rPr lang="en" sz="1600" dirty="0">
                <a:solidFill>
                  <a:srgbClr val="000080"/>
                </a:solidFill>
              </a:rPr>
              <a:t>input</a:t>
            </a:r>
            <a:r>
              <a:rPr lang="en" sz="1600" dirty="0"/>
              <a:t>(</a:t>
            </a:r>
            <a:r>
              <a:rPr lang="en" sz="1600" b="1" dirty="0">
                <a:solidFill>
                  <a:srgbClr val="008080"/>
                </a:solidFill>
              </a:rPr>
              <a:t>"</a:t>
            </a:r>
            <a:r>
              <a:rPr lang="ru-RU" sz="1600" b="1" dirty="0">
                <a:solidFill>
                  <a:srgbClr val="008080"/>
                </a:solidFill>
              </a:rPr>
              <a:t>Введите количество пользователей, которые должны появиться в  этом словаре: "</a:t>
            </a:r>
            <a:r>
              <a:rPr lang="ru-RU" sz="1600" dirty="0"/>
              <a:t>))</a:t>
            </a:r>
            <a:br>
              <a:rPr lang="ru-RU" sz="1600" dirty="0"/>
            </a:br>
            <a:r>
              <a:rPr lang="en" sz="1600" b="1" dirty="0">
                <a:solidFill>
                  <a:srgbClr val="000080"/>
                </a:solidFill>
              </a:rPr>
              <a:t>for </a:t>
            </a:r>
            <a:r>
              <a:rPr lang="en" sz="1600" dirty="0"/>
              <a:t>user </a:t>
            </a:r>
            <a:r>
              <a:rPr lang="en" sz="1600" b="1" dirty="0">
                <a:solidFill>
                  <a:srgbClr val="000080"/>
                </a:solidFill>
              </a:rPr>
              <a:t>in </a:t>
            </a:r>
            <a:r>
              <a:rPr lang="en" sz="1600" dirty="0">
                <a:solidFill>
                  <a:srgbClr val="000080"/>
                </a:solidFill>
              </a:rPr>
              <a:t>range</a:t>
            </a:r>
            <a:r>
              <a:rPr lang="en" sz="1600" dirty="0"/>
              <a:t>(</a:t>
            </a:r>
            <a:r>
              <a:rPr lang="en" sz="1600" dirty="0" err="1"/>
              <a:t>user_size</a:t>
            </a:r>
            <a:r>
              <a:rPr lang="en" sz="1600" dirty="0"/>
              <a:t>):</a:t>
            </a:r>
            <a:br>
              <a:rPr lang="en" sz="1600" dirty="0"/>
            </a:br>
            <a:r>
              <a:rPr lang="en" sz="1600" dirty="0"/>
              <a:t>    name = </a:t>
            </a:r>
            <a:r>
              <a:rPr lang="en" sz="1600" dirty="0">
                <a:solidFill>
                  <a:srgbClr val="000080"/>
                </a:solidFill>
              </a:rPr>
              <a:t>input</a:t>
            </a:r>
            <a:r>
              <a:rPr lang="en" sz="1600" dirty="0"/>
              <a:t>(</a:t>
            </a:r>
            <a:r>
              <a:rPr lang="en" sz="1600" b="1" dirty="0">
                <a:solidFill>
                  <a:srgbClr val="008080"/>
                </a:solidFill>
              </a:rPr>
              <a:t>"</a:t>
            </a:r>
            <a:r>
              <a:rPr lang="ru-RU" sz="1600" b="1" dirty="0">
                <a:solidFill>
                  <a:srgbClr val="008080"/>
                </a:solidFill>
              </a:rPr>
              <a:t>Введите имя пользователя"</a:t>
            </a:r>
            <a:r>
              <a:rPr lang="ru-RU" sz="1600" dirty="0"/>
              <a:t>)</a:t>
            </a:r>
            <a:br>
              <a:rPr lang="ru-RU" sz="1600" dirty="0"/>
            </a:br>
            <a:r>
              <a:rPr lang="ru-RU" sz="1600" dirty="0"/>
              <a:t>    </a:t>
            </a:r>
            <a:r>
              <a:rPr lang="en" sz="1600" dirty="0"/>
              <a:t>surname = </a:t>
            </a:r>
            <a:r>
              <a:rPr lang="en" sz="1600" dirty="0">
                <a:solidFill>
                  <a:srgbClr val="000080"/>
                </a:solidFill>
              </a:rPr>
              <a:t>input</a:t>
            </a:r>
            <a:r>
              <a:rPr lang="en" sz="1600" dirty="0"/>
              <a:t>(</a:t>
            </a:r>
            <a:r>
              <a:rPr lang="en" sz="1600" b="1" dirty="0">
                <a:solidFill>
                  <a:srgbClr val="008080"/>
                </a:solidFill>
              </a:rPr>
              <a:t>"</a:t>
            </a:r>
            <a:r>
              <a:rPr lang="ru-RU" sz="1600" b="1" dirty="0">
                <a:solidFill>
                  <a:srgbClr val="008080"/>
                </a:solidFill>
              </a:rPr>
              <a:t>Введите фамилию пользователя"</a:t>
            </a:r>
            <a:r>
              <a:rPr lang="ru-RU" sz="1600" dirty="0"/>
              <a:t>)</a:t>
            </a:r>
            <a:br>
              <a:rPr lang="ru-RU" sz="1600" dirty="0"/>
            </a:br>
            <a:r>
              <a:rPr lang="ru-RU" sz="1600" dirty="0"/>
              <a:t>    </a:t>
            </a:r>
            <a:r>
              <a:rPr lang="en" sz="1600" dirty="0" err="1"/>
              <a:t>create_person</a:t>
            </a:r>
            <a:r>
              <a:rPr lang="en" sz="1600" dirty="0"/>
              <a:t>(name, surname)</a:t>
            </a:r>
            <a:br>
              <a:rPr lang="en" sz="1600" dirty="0"/>
            </a:br>
            <a:br>
              <a:rPr lang="en" sz="1600" dirty="0"/>
            </a:br>
            <a:r>
              <a:rPr lang="en" sz="1600" dirty="0">
                <a:solidFill>
                  <a:srgbClr val="000080"/>
                </a:solidFill>
              </a:rPr>
              <a:t>print</a:t>
            </a:r>
            <a:r>
              <a:rPr lang="en" sz="1600" dirty="0"/>
              <a:t>(person)</a:t>
            </a:r>
            <a:br>
              <a:rPr lang="en" sz="1600" dirty="0"/>
            </a:br>
            <a:br>
              <a:rPr lang="en" sz="1600" dirty="0"/>
            </a:br>
            <a:br>
              <a:rPr lang="en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9491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Использование функции в цикле  </a:t>
            </a:r>
            <a:r>
              <a:rPr lang="en-US" sz="3600" dirty="0">
                <a:latin typeface="GT Eesti Pro Display" pitchFamily="2" charset="0"/>
              </a:rPr>
              <a:t>while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25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394E-B7DD-C241-A1D2-9DA45C815C2A}"/>
              </a:ext>
            </a:extLst>
          </p:cNvPr>
          <p:cNvSpPr txBox="1"/>
          <p:nvPr/>
        </p:nvSpPr>
        <p:spPr>
          <a:xfrm>
            <a:off x="1145877" y="852391"/>
            <a:ext cx="9900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Функции могут использоваться со всеми структурами </a:t>
            </a:r>
            <a:r>
              <a:rPr lang="en-US" sz="2400" dirty="0">
                <a:latin typeface="GT Eesti Pro Display Light" pitchFamily="2" charset="0"/>
              </a:rPr>
              <a:t>Python</a:t>
            </a:r>
            <a:r>
              <a:rPr lang="ru-RU" sz="2400" dirty="0">
                <a:latin typeface="GT Eesti Pro Display Light" pitchFamily="2" charset="0"/>
              </a:rPr>
              <a:t>, которые мы проходили. К примеру, наш код с предыдущего слайда можно переписать на </a:t>
            </a:r>
            <a:r>
              <a:rPr lang="en-US" sz="2400" dirty="0">
                <a:latin typeface="GT Eesti Pro Display Light" pitchFamily="2" charset="0"/>
              </a:rPr>
              <a:t>while</a:t>
            </a:r>
            <a:r>
              <a:rPr lang="ru-RU" sz="2400" dirty="0">
                <a:latin typeface="GT Eesti Pro Display Light" pitchFamily="2" charset="0"/>
              </a:rPr>
              <a:t>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680F6E-7E0B-CA4E-B1F2-F2889AB14161}"/>
              </a:ext>
            </a:extLst>
          </p:cNvPr>
          <p:cNvSpPr/>
          <p:nvPr/>
        </p:nvSpPr>
        <p:spPr>
          <a:xfrm>
            <a:off x="1145877" y="2075016"/>
            <a:ext cx="1048120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latin typeface="JetBrains Mono Medium" panose="020B0509020102050004" pitchFamily="49" charset="0"/>
              </a:rPr>
              <a:t>person = {'names':[], 'surnames': []}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def </a:t>
            </a:r>
            <a:r>
              <a:rPr lang="en" sz="1400" dirty="0" err="1">
                <a:latin typeface="JetBrains Mono Medium" panose="020B0509020102050004" pitchFamily="49" charset="0"/>
              </a:rPr>
              <a:t>create_person</a:t>
            </a:r>
            <a:r>
              <a:rPr lang="en" sz="1400" dirty="0">
                <a:latin typeface="JetBrains Mono Medium" panose="020B0509020102050004" pitchFamily="49" charset="0"/>
              </a:rPr>
              <a:t>(name, surname):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"""</a:t>
            </a:r>
            <a:r>
              <a:rPr lang="ru-RU" sz="1400" dirty="0">
                <a:latin typeface="JetBrains Mono Medium" panose="020B0509020102050004" pitchFamily="49" charset="0"/>
              </a:rPr>
              <a:t>Возвращает словарь с информацией о человеке"""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ru-RU" sz="1400" dirty="0">
                <a:latin typeface="JetBrains Mono Medium" panose="020B0509020102050004" pitchFamily="49" charset="0"/>
              </a:rPr>
              <a:t>    </a:t>
            </a:r>
            <a:r>
              <a:rPr lang="en" sz="1400" dirty="0">
                <a:latin typeface="JetBrains Mono Medium" panose="020B0509020102050004" pitchFamily="49" charset="0"/>
              </a:rPr>
              <a:t>person['names'].append(name)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person['surnames'].append(surname)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return person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 err="1">
                <a:latin typeface="JetBrains Mono Medium" panose="020B0509020102050004" pitchFamily="49" charset="0"/>
              </a:rPr>
              <a:t>user_size</a:t>
            </a:r>
            <a:r>
              <a:rPr lang="en" sz="1400" dirty="0">
                <a:latin typeface="JetBrains Mono Medium" panose="020B0509020102050004" pitchFamily="49" charset="0"/>
              </a:rPr>
              <a:t> = int(input("</a:t>
            </a:r>
            <a:r>
              <a:rPr lang="ru-RU" sz="1400" dirty="0">
                <a:latin typeface="JetBrains Mono Medium" panose="020B0509020102050004" pitchFamily="49" charset="0"/>
              </a:rPr>
              <a:t>Введите количество пользователей, которые должны появиться в  этом словаре: "))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count = 0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while count &lt;= </a:t>
            </a:r>
            <a:r>
              <a:rPr lang="en" sz="1400" dirty="0" err="1">
                <a:latin typeface="JetBrains Mono Medium" panose="020B0509020102050004" pitchFamily="49" charset="0"/>
              </a:rPr>
              <a:t>user_size</a:t>
            </a:r>
            <a:r>
              <a:rPr lang="en" sz="1400" dirty="0">
                <a:latin typeface="JetBrains Mono Medium" panose="020B0509020102050004" pitchFamily="49" charset="0"/>
              </a:rPr>
              <a:t>: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name = input("</a:t>
            </a:r>
            <a:r>
              <a:rPr lang="ru-RU" sz="1400" dirty="0">
                <a:latin typeface="JetBrains Mono Medium" panose="020B0509020102050004" pitchFamily="49" charset="0"/>
              </a:rPr>
              <a:t>Введите имя пользователя")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ru-RU" sz="1400" dirty="0">
                <a:latin typeface="JetBrains Mono Medium" panose="020B0509020102050004" pitchFamily="49" charset="0"/>
              </a:rPr>
              <a:t>    </a:t>
            </a:r>
            <a:r>
              <a:rPr lang="en" sz="1400" dirty="0">
                <a:latin typeface="JetBrains Mono Medium" panose="020B0509020102050004" pitchFamily="49" charset="0"/>
              </a:rPr>
              <a:t>surname = input("</a:t>
            </a:r>
            <a:r>
              <a:rPr lang="ru-RU" sz="1400" dirty="0">
                <a:latin typeface="JetBrains Mono Medium" panose="020B0509020102050004" pitchFamily="49" charset="0"/>
              </a:rPr>
              <a:t>Введите фамилию пользователя")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ru-RU" sz="1400" dirty="0">
                <a:latin typeface="JetBrains Mono Medium" panose="020B0509020102050004" pitchFamily="49" charset="0"/>
              </a:rPr>
              <a:t>    </a:t>
            </a:r>
            <a:r>
              <a:rPr lang="en" sz="1400" dirty="0" err="1">
                <a:latin typeface="JetBrains Mono Medium" panose="020B0509020102050004" pitchFamily="49" charset="0"/>
              </a:rPr>
              <a:t>create_person</a:t>
            </a:r>
            <a:r>
              <a:rPr lang="en" sz="1400" dirty="0">
                <a:latin typeface="JetBrains Mono Medium" panose="020B0509020102050004" pitchFamily="49" charset="0"/>
              </a:rPr>
              <a:t>(name, surname)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count += 1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print(person)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endParaRPr lang="ru-RU" sz="14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3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</a:t>
            </a:r>
            <a:r>
              <a:rPr lang="ru-RU" sz="3600" dirty="0">
                <a:latin typeface="GT Eesti Pro Display" pitchFamily="2" charset="0"/>
              </a:rPr>
              <a:t>Получение списка на вход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26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394E-B7DD-C241-A1D2-9DA45C815C2A}"/>
              </a:ext>
            </a:extLst>
          </p:cNvPr>
          <p:cNvSpPr txBox="1"/>
          <p:nvPr/>
        </p:nvSpPr>
        <p:spPr>
          <a:xfrm>
            <a:off x="1145877" y="1128283"/>
            <a:ext cx="9900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Функция может принимать на вход данные в виде списка или словаря. Иногда это может быть полезно в том случае, если вы собираетесь обработать какие-то данные, которые приходят, к примеру, из базы данных: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8B04BB-D394-2A4B-9A89-F7636FB7271A}"/>
              </a:ext>
            </a:extLst>
          </p:cNvPr>
          <p:cNvSpPr/>
          <p:nvPr/>
        </p:nvSpPr>
        <p:spPr>
          <a:xfrm>
            <a:off x="1065241" y="2904630"/>
            <a:ext cx="869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def </a:t>
            </a:r>
            <a:r>
              <a:rPr lang="en" sz="2400" dirty="0" err="1">
                <a:latin typeface="JetBrains Mono Medium" panose="020B0509020102050004" pitchFamily="49" charset="0"/>
              </a:rPr>
              <a:t>speech_funny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):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</a:t>
            </a:r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for </a:t>
            </a:r>
            <a:r>
              <a:rPr lang="en" sz="2400" dirty="0" err="1">
                <a:latin typeface="JetBrains Mono Medium" panose="020B0509020102050004" pitchFamily="49" charset="0"/>
              </a:rPr>
              <a:t>i</a:t>
            </a:r>
            <a:r>
              <a:rPr lang="en" sz="2400" dirty="0">
                <a:latin typeface="JetBrains Mono Medium" panose="020B0509020102050004" pitchFamily="49" charset="0"/>
              </a:rPr>
              <a:t> </a:t>
            </a:r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in range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solidFill>
                  <a:srgbClr val="000080"/>
                </a:solidFill>
                <a:latin typeface="JetBrains Mono Medium" panose="020B0509020102050004" pitchFamily="49" charset="0"/>
              </a:rPr>
              <a:t>len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[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'names'</a:t>
            </a:r>
            <a:r>
              <a:rPr lang="en" sz="2400" dirty="0">
                <a:latin typeface="JetBrains Mono Medium" panose="020B0509020102050004" pitchFamily="49" charset="0"/>
              </a:rPr>
              <a:t>])):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</a:t>
            </a:r>
            <a:r>
              <a:rPr lang="en" sz="2400" dirty="0" err="1">
                <a:latin typeface="JetBrains Mono Medium" panose="020B0509020102050004" pitchFamily="49" charset="0"/>
              </a:rPr>
              <a:t>rand_word</a:t>
            </a:r>
            <a:r>
              <a:rPr lang="en" sz="2400" dirty="0">
                <a:latin typeface="JetBrains Mono Medium" panose="020B0509020102050004" pitchFamily="49" charset="0"/>
              </a:rPr>
              <a:t> = </a:t>
            </a:r>
            <a:r>
              <a:rPr lang="en" sz="2400" dirty="0" err="1">
                <a:latin typeface="JetBrains Mono Medium" panose="020B0509020102050004" pitchFamily="49" charset="0"/>
              </a:rPr>
              <a:t>random.choice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latin typeface="JetBrains Mono Medium" panose="020B0509020102050004" pitchFamily="49" charset="0"/>
              </a:rPr>
              <a:t>funny_words</a:t>
            </a:r>
            <a:r>
              <a:rPr lang="en" sz="2400" dirty="0">
                <a:latin typeface="JetBrains Mono Medium" panose="020B0509020102050004" pitchFamily="49" charset="0"/>
              </a:rPr>
              <a:t>)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greet = </a:t>
            </a:r>
            <a:r>
              <a:rPr lang="en" sz="2400" dirty="0" err="1">
                <a:latin typeface="JetBrains Mono Medium" panose="020B0509020102050004" pitchFamily="49" charset="0"/>
              </a:rPr>
              <a:t>rand_word</a:t>
            </a:r>
            <a:r>
              <a:rPr lang="en" sz="2400" dirty="0">
                <a:latin typeface="JetBrains Mono Medium" panose="020B0509020102050004" pitchFamily="49" charset="0"/>
              </a:rPr>
              <a:t> + 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" " </a:t>
            </a:r>
            <a:r>
              <a:rPr lang="en" sz="2400" dirty="0">
                <a:latin typeface="JetBrains Mono Medium" panose="020B0509020102050004" pitchFamily="49" charset="0"/>
              </a:rPr>
              <a:t>+ 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[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'names'</a:t>
            </a:r>
            <a:r>
              <a:rPr lang="en" sz="2400" dirty="0">
                <a:latin typeface="JetBrains Mono Medium" panose="020B0509020102050004" pitchFamily="49" charset="0"/>
              </a:rPr>
              <a:t>][</a:t>
            </a:r>
            <a:r>
              <a:rPr lang="en" sz="2400" dirty="0" err="1">
                <a:latin typeface="JetBrains Mono Medium" panose="020B0509020102050004" pitchFamily="49" charset="0"/>
              </a:rPr>
              <a:t>i</a:t>
            </a:r>
            <a:r>
              <a:rPr lang="en" sz="2400" dirty="0">
                <a:latin typeface="JetBrains Mono Medium" panose="020B0509020102050004" pitchFamily="49" charset="0"/>
              </a:rPr>
              <a:t>] + 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" " </a:t>
            </a:r>
            <a:r>
              <a:rPr lang="en" sz="2400" dirty="0">
                <a:latin typeface="JetBrains Mono Medium" panose="020B0509020102050004" pitchFamily="49" charset="0"/>
              </a:rPr>
              <a:t>+ 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[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'surnames'</a:t>
            </a:r>
            <a:r>
              <a:rPr lang="en" sz="2400" dirty="0">
                <a:latin typeface="JetBrains Mono Medium" panose="020B0509020102050004" pitchFamily="49" charset="0"/>
              </a:rPr>
              <a:t>][</a:t>
            </a:r>
            <a:r>
              <a:rPr lang="en" sz="2400" dirty="0" err="1">
                <a:latin typeface="JetBrains Mono Medium" panose="020B0509020102050004" pitchFamily="49" charset="0"/>
              </a:rPr>
              <a:t>i</a:t>
            </a:r>
            <a:r>
              <a:rPr lang="en" sz="2400" dirty="0">
                <a:latin typeface="JetBrains Mono Medium" panose="020B0509020102050004" pitchFamily="49" charset="0"/>
              </a:rPr>
              <a:t>]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</a:t>
            </a:r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print</a:t>
            </a:r>
            <a:r>
              <a:rPr lang="en" sz="2400" dirty="0">
                <a:latin typeface="JetBrains Mono Medium" panose="020B0509020102050004" pitchFamily="49" charset="0"/>
              </a:rPr>
              <a:t>(greet)</a:t>
            </a:r>
            <a:endParaRPr lang="ru-RU" sz="24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Запрет изменения списка из функции 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27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70D7A-32DC-634A-8C7C-3DF6058AC60E}"/>
              </a:ext>
            </a:extLst>
          </p:cNvPr>
          <p:cNvSpPr txBox="1"/>
          <p:nvPr/>
        </p:nvSpPr>
        <p:spPr>
          <a:xfrm>
            <a:off x="912656" y="1264024"/>
            <a:ext cx="10288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Иногда требуется предотвратить изменение списка в функции.  Это необходимо, если вы не хотите случайно изменить ваш первоначальный массив. Для этого нам нужно сделать среза:</a:t>
            </a:r>
          </a:p>
          <a:p>
            <a:r>
              <a:rPr lang="ru-RU" dirty="0"/>
              <a:t> </a:t>
            </a:r>
            <a:r>
              <a:rPr lang="ru-RU" dirty="0" err="1"/>
              <a:t>имя_функции</a:t>
            </a:r>
            <a:r>
              <a:rPr lang="ru-RU" dirty="0"/>
              <a:t>(</a:t>
            </a:r>
            <a:r>
              <a:rPr lang="ru-RU" dirty="0" err="1"/>
              <a:t>имя_списка</a:t>
            </a:r>
            <a:r>
              <a:rPr lang="en-US" dirty="0"/>
              <a:t>[:])</a:t>
            </a:r>
          </a:p>
          <a:p>
            <a:r>
              <a:rPr lang="ru-RU" dirty="0"/>
              <a:t>Как вы помните, синтаксис среза</a:t>
            </a:r>
            <a:r>
              <a:rPr lang="en-US" dirty="0"/>
              <a:t>[:] </a:t>
            </a:r>
            <a:r>
              <a:rPr lang="ru-RU" dirty="0"/>
              <a:t>создает копию для передачи функции.  Можно создать что-то вроде этого: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1E51A-9451-5840-ACA7-1BE9997DD7CB}"/>
              </a:ext>
            </a:extLst>
          </p:cNvPr>
          <p:cNvSpPr txBox="1"/>
          <p:nvPr/>
        </p:nvSpPr>
        <p:spPr>
          <a:xfrm>
            <a:off x="1110343" y="2988129"/>
            <a:ext cx="902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i="1" dirty="0"/>
              <a:t>def </a:t>
            </a:r>
            <a:r>
              <a:rPr lang="en" dirty="0" err="1"/>
              <a:t>filter_data</a:t>
            </a:r>
            <a:r>
              <a:rPr lang="en" dirty="0"/>
              <a:t>(</a:t>
            </a:r>
            <a:r>
              <a:rPr lang="en" dirty="0" err="1"/>
              <a:t>spisok</a:t>
            </a:r>
            <a:r>
              <a:rPr lang="en" dirty="0"/>
              <a:t>):</a:t>
            </a:r>
            <a:br>
              <a:rPr lang="en" dirty="0"/>
            </a:br>
            <a:r>
              <a:rPr lang="en" dirty="0"/>
              <a:t>    </a:t>
            </a:r>
            <a:r>
              <a:rPr lang="en" dirty="0" err="1"/>
              <a:t>spisok_dubl</a:t>
            </a:r>
            <a:r>
              <a:rPr lang="en" dirty="0"/>
              <a:t> = </a:t>
            </a:r>
            <a:r>
              <a:rPr lang="en" dirty="0" err="1"/>
              <a:t>spisok</a:t>
            </a:r>
            <a:r>
              <a:rPr lang="en" dirty="0"/>
              <a:t>[:]</a:t>
            </a:r>
            <a:br>
              <a:rPr lang="en" dirty="0"/>
            </a:br>
            <a:r>
              <a:rPr lang="en" dirty="0"/>
              <a:t>    </a:t>
            </a:r>
            <a:r>
              <a:rPr lang="en" i="1" dirty="0"/>
              <a:t>for </a:t>
            </a:r>
            <a:r>
              <a:rPr lang="en" dirty="0"/>
              <a:t>name </a:t>
            </a:r>
            <a:r>
              <a:rPr lang="en" i="1" dirty="0"/>
              <a:t>in </a:t>
            </a:r>
            <a:r>
              <a:rPr lang="en" dirty="0" err="1"/>
              <a:t>spisok_dubl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        </a:t>
            </a:r>
            <a:r>
              <a:rPr lang="en" i="1" dirty="0"/>
              <a:t>if </a:t>
            </a:r>
            <a:r>
              <a:rPr lang="en" i="1" dirty="0" err="1"/>
              <a:t>len</a:t>
            </a:r>
            <a:r>
              <a:rPr lang="en" dirty="0"/>
              <a:t>(name) &lt;= 1:</a:t>
            </a:r>
            <a:br>
              <a:rPr lang="en" dirty="0"/>
            </a:br>
            <a:r>
              <a:rPr lang="en" dirty="0"/>
              <a:t>            </a:t>
            </a:r>
            <a:r>
              <a:rPr lang="en" dirty="0" err="1"/>
              <a:t>spisok_dubl.remove</a:t>
            </a:r>
            <a:r>
              <a:rPr lang="en" dirty="0"/>
              <a:t>(name)</a:t>
            </a:r>
            <a:br>
              <a:rPr lang="en" dirty="0"/>
            </a:br>
            <a:r>
              <a:rPr lang="en" dirty="0"/>
              <a:t>    </a:t>
            </a:r>
            <a:r>
              <a:rPr lang="en" i="1" dirty="0"/>
              <a:t>return </a:t>
            </a:r>
            <a:r>
              <a:rPr lang="en" dirty="0" err="1"/>
              <a:t>spisok_dubl</a:t>
            </a:r>
            <a:br>
              <a:rPr lang="en" dirty="0"/>
            </a:br>
            <a:br>
              <a:rPr lang="en" dirty="0"/>
            </a:br>
            <a:r>
              <a:rPr lang="en" i="1" dirty="0"/>
              <a:t>print</a:t>
            </a:r>
            <a:r>
              <a:rPr lang="en" dirty="0"/>
              <a:t>(</a:t>
            </a:r>
            <a:r>
              <a:rPr lang="en" dirty="0" err="1"/>
              <a:t>filter_data</a:t>
            </a:r>
            <a:r>
              <a:rPr lang="en" dirty="0"/>
              <a:t>(</a:t>
            </a:r>
            <a:r>
              <a:rPr lang="en" dirty="0" err="1"/>
              <a:t>names_spi</a:t>
            </a:r>
            <a:r>
              <a:rPr lang="en" dirty="0"/>
              <a:t>))</a:t>
            </a:r>
            <a:br>
              <a:rPr lang="en" dirty="0"/>
            </a:br>
            <a:r>
              <a:rPr lang="en" i="1" dirty="0"/>
              <a:t>print</a:t>
            </a:r>
            <a:r>
              <a:rPr lang="en" dirty="0"/>
              <a:t>(</a:t>
            </a:r>
            <a:r>
              <a:rPr lang="en" dirty="0" err="1"/>
              <a:t>names_spi</a:t>
            </a:r>
            <a:r>
              <a:rPr lang="en" dirty="0"/>
              <a:t>)</a:t>
            </a:r>
            <a:br>
              <a:rPr lang="en" dirty="0"/>
            </a:br>
            <a:r>
              <a:rPr lang="en" i="1" dirty="0"/>
              <a:t># </a:t>
            </a:r>
            <a:r>
              <a:rPr lang="ru-RU" i="1" dirty="0"/>
              <a:t>у нас есть неизменный список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46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 err="1">
                <a:latin typeface="GT Eesti Pro Display" pitchFamily="2" charset="0"/>
              </a:rPr>
              <a:t>Иммутабельность</a:t>
            </a:r>
            <a:r>
              <a:rPr lang="ru-RU" sz="3600">
                <a:latin typeface="GT Eesti Pro Display" pitchFamily="2" charset="0"/>
              </a:rPr>
              <a:t> данных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28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DDA38-233D-1B46-B698-5072128C8021}"/>
              </a:ext>
            </a:extLst>
          </p:cNvPr>
          <p:cNvSpPr txBox="1"/>
          <p:nvPr/>
        </p:nvSpPr>
        <p:spPr>
          <a:xfrm>
            <a:off x="912656" y="1117251"/>
            <a:ext cx="105196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программировании  есть определения </a:t>
            </a:r>
            <a:r>
              <a:rPr lang="ru-RU" sz="2800" dirty="0" err="1"/>
              <a:t>мутабельных</a:t>
            </a:r>
            <a:r>
              <a:rPr lang="ru-RU" sz="2800" dirty="0"/>
              <a:t> и </a:t>
            </a:r>
            <a:r>
              <a:rPr lang="ru-RU" sz="2800" dirty="0" err="1"/>
              <a:t>немутабельных</a:t>
            </a:r>
            <a:r>
              <a:rPr lang="ru-RU" sz="2800" dirty="0"/>
              <a:t> данных. </a:t>
            </a:r>
            <a:r>
              <a:rPr lang="ru-RU" sz="2800" dirty="0" err="1"/>
              <a:t>Мутабельные</a:t>
            </a:r>
            <a:r>
              <a:rPr lang="ru-RU" sz="2800" dirty="0"/>
              <a:t> данные – это, к примеру список, который может изменяться во время выполнения  программы, а есть и </a:t>
            </a:r>
            <a:r>
              <a:rPr lang="ru-RU" sz="2800" dirty="0" err="1"/>
              <a:t>немутабельные</a:t>
            </a:r>
            <a:r>
              <a:rPr lang="ru-RU" sz="2800" dirty="0"/>
              <a:t>, т. е. неизменяемые типы данные, такие, как кортеж. В </a:t>
            </a:r>
            <a:r>
              <a:rPr lang="en-US" sz="2800" dirty="0"/>
              <a:t>Python </a:t>
            </a:r>
            <a:r>
              <a:rPr lang="ru-RU" sz="2800" dirty="0"/>
              <a:t>есть кортеж, который не изменяется, и эта структура востребуется во многих моментах. Вы можете  либо создавать срез списка, как в предыдущем примере, либо создавать кортеж, чтобы программа никак не могла изменять ваши данные. </a:t>
            </a:r>
          </a:p>
        </p:txBody>
      </p:sp>
    </p:spTree>
    <p:extLst>
      <p:ext uri="{BB962C8B-B14F-4D97-AF65-F5344CB8AC3E}">
        <p14:creationId xmlns:p14="http://schemas.microsoft.com/office/powerpoint/2010/main" val="401108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867276" y="840928"/>
            <a:ext cx="9248312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Это можно сделать, нажав на </a:t>
            </a:r>
            <a:r>
              <a:rPr lang="en-US" sz="2250" dirty="0">
                <a:latin typeface="GT Eesti Pro Display Light" pitchFamily="2" charset="0"/>
              </a:rPr>
              <a:t>Get from Version Control</a:t>
            </a:r>
            <a:r>
              <a:rPr lang="ru-RU" sz="2250" dirty="0">
                <a:latin typeface="GT Eesti Pro Display Light" pitchFamily="2" charset="0"/>
              </a:rPr>
              <a:t> на  стартовой  странице</a:t>
            </a:r>
          </a:p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Из главного меню, выбрать </a:t>
            </a:r>
            <a:r>
              <a:rPr lang="en-US" sz="2250" dirty="0">
                <a:latin typeface="GT Eesti Pro Display Light" pitchFamily="2" charset="0"/>
              </a:rPr>
              <a:t>VCS -&gt; Get from version Control</a:t>
            </a:r>
            <a:endParaRPr sz="2250" dirty="0">
              <a:latin typeface="GT Eesti Pro Display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98A3A3-6965-CD44-B126-CA877147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2" y="3071801"/>
            <a:ext cx="3607068" cy="3715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740EF-2FF4-2E44-95B8-C8FEFFD83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FFA02-6183-8241-BE9C-E32A9552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31" y="2184806"/>
            <a:ext cx="9620957" cy="21454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FEB372-E077-0445-B1B9-B4EC461E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6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FFA02-6183-8241-BE9C-E32A9552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60" y="2599969"/>
            <a:ext cx="9273312" cy="2067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59" y="1314450"/>
            <a:ext cx="9273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T Eesti Pro Display Light" pitchFamily="2" charset="0"/>
              </a:rPr>
              <a:t>Так же можно зарегистрировать свой аккаунт в </a:t>
            </a:r>
            <a:r>
              <a:rPr lang="en-US" sz="3200" dirty="0" err="1">
                <a:latin typeface="GT Eesti Pro Display Light" pitchFamily="2" charset="0"/>
              </a:rPr>
              <a:t>Pycharm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и </a:t>
            </a:r>
            <a:r>
              <a:rPr lang="ru-RU" sz="3200" dirty="0" err="1">
                <a:latin typeface="GT Eesti Pro Display Light" pitchFamily="2" charset="0"/>
              </a:rPr>
              <a:t>серфить</a:t>
            </a:r>
            <a:r>
              <a:rPr lang="ru-RU" sz="3200" dirty="0">
                <a:latin typeface="GT Eesti Pro Display Light" pitchFamily="2" charset="0"/>
              </a:rPr>
              <a:t> по своим </a:t>
            </a:r>
            <a:r>
              <a:rPr lang="ru-RU" sz="3200" dirty="0" err="1">
                <a:latin typeface="GT Eesti Pro Display Light" pitchFamily="2" charset="0"/>
              </a:rPr>
              <a:t>репозиториям</a:t>
            </a:r>
            <a:r>
              <a:rPr lang="ru-RU" sz="3200" dirty="0">
                <a:latin typeface="GT Eesti Pro Display Light" pitchFamily="2" charset="0"/>
              </a:rPr>
              <a:t>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551A77-DE71-124F-B0CC-00DB066B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8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Настройка </a:t>
            </a:r>
            <a:r>
              <a:rPr lang="ru-RU" sz="3600">
                <a:latin typeface="GT Eesti Pro Display" pitchFamily="2" charset="0"/>
              </a:rPr>
              <a:t>универсального интерпретатора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60" y="976250"/>
            <a:ext cx="9273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T Eesti Pro Display Light" pitchFamily="2" charset="0"/>
              </a:rPr>
              <a:t>В </a:t>
            </a:r>
            <a:r>
              <a:rPr lang="en-US" sz="2800" dirty="0" err="1">
                <a:latin typeface="GT Eesti Pro Display Light" pitchFamily="2" charset="0"/>
              </a:rPr>
              <a:t>Pycharm</a:t>
            </a:r>
            <a:r>
              <a:rPr lang="ru-RU" sz="2800" dirty="0">
                <a:latin typeface="GT Eesti Pro Display Light" pitchFamily="2" charset="0"/>
              </a:rPr>
              <a:t> можно настроить общий интерпретатор на проект. Для этого нужно открыть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общие настройки </a:t>
            </a:r>
            <a:r>
              <a:rPr lang="en-US" sz="2800" dirty="0" err="1">
                <a:latin typeface="GT Eesti Pro Display Light" pitchFamily="2" charset="0"/>
              </a:rPr>
              <a:t>Pycharm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и выбрать интересующий вас общий </a:t>
            </a:r>
            <a:r>
              <a:rPr lang="ru-RU" sz="2800" dirty="0" err="1">
                <a:latin typeface="GT Eesti Pro Display Light" pitchFamily="2" charset="0"/>
              </a:rPr>
              <a:t>интерпратор</a:t>
            </a:r>
            <a:r>
              <a:rPr lang="ru-RU" sz="2800" dirty="0">
                <a:latin typeface="GT Eesti Pro Display Light" pitchFamily="2" charset="0"/>
              </a:rPr>
              <a:t> той версии, которая вам требуется для разработки: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700B71-3E0B-C848-94E3-87B014AD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60" y="3377900"/>
            <a:ext cx="8848891" cy="27833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B96DD6-D2DB-1C40-8FF6-D9A36472E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3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Настройка </a:t>
            </a:r>
            <a:r>
              <a:rPr lang="ru-RU" sz="3600">
                <a:latin typeface="GT Eesti Pro Display" pitchFamily="2" charset="0"/>
              </a:rPr>
              <a:t>универсального интерпретатора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60" y="976250"/>
            <a:ext cx="9273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T Eesti Pro Display Light" pitchFamily="2" charset="0"/>
              </a:rPr>
              <a:t>После этого вы сможете включать интерпретатор проекта, просто нажав на </a:t>
            </a:r>
            <a:r>
              <a:rPr lang="en-US" sz="2800" dirty="0">
                <a:latin typeface="GT Eesti Pro Display Light" pitchFamily="2" charset="0"/>
              </a:rPr>
              <a:t>Run -&gt; run…</a:t>
            </a:r>
            <a:r>
              <a:rPr lang="ru-RU" sz="2800" dirty="0">
                <a:latin typeface="GT Eesti Pro Display Light" pitchFamily="2" charset="0"/>
              </a:rPr>
              <a:t> и </a:t>
            </a:r>
            <a:r>
              <a:rPr lang="ru-RU" sz="2800" dirty="0" err="1">
                <a:latin typeface="GT Eesti Pro Display Light" pitchFamily="2" charset="0"/>
              </a:rPr>
              <a:t>интерпретор</a:t>
            </a:r>
            <a:r>
              <a:rPr lang="ru-RU" sz="2800" dirty="0">
                <a:latin typeface="GT Eesti Pro Display Light" pitchFamily="2" charset="0"/>
              </a:rPr>
              <a:t> автоматически предложит вам выполнить код в открытом файле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Работаем с </a:t>
            </a:r>
            <a:r>
              <a:rPr lang="en-US" sz="3600" dirty="0">
                <a:latin typeface="GT Eesti Pro Display" pitchFamily="2" charset="0"/>
              </a:rPr>
              <a:t>VCS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60" y="976250"/>
            <a:ext cx="9273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T Eesti Pro Display Light" pitchFamily="2" charset="0"/>
              </a:rPr>
              <a:t>На самом деле необязательно в своей работе обращаться к командной строке, чтобы работа с </a:t>
            </a:r>
            <a:r>
              <a:rPr lang="en-US" sz="2000" dirty="0">
                <a:latin typeface="GT Eesti Pro Display Light" pitchFamily="2" charset="0"/>
              </a:rPr>
              <a:t>Git. </a:t>
            </a:r>
            <a:r>
              <a:rPr lang="ru-RU" sz="2000" dirty="0">
                <a:latin typeface="GT Eesti Pro Display Light" pitchFamily="2" charset="0"/>
              </a:rPr>
              <a:t>Профессиональные разработчики чаще всего все операции производят прямо в </a:t>
            </a:r>
            <a:r>
              <a:rPr lang="en-US" sz="2000" dirty="0">
                <a:latin typeface="GT Eesti Pro Display Light" pitchFamily="2" charset="0"/>
              </a:rPr>
              <a:t>IDE.  </a:t>
            </a:r>
            <a:r>
              <a:rPr lang="ru-RU" sz="2000" dirty="0">
                <a:latin typeface="GT Eesti Pro Display Light" pitchFamily="2" charset="0"/>
              </a:rPr>
              <a:t>Сначала вам нужно инициализировать </a:t>
            </a:r>
            <a:r>
              <a:rPr lang="en-US" sz="2000" dirty="0">
                <a:latin typeface="GT Eesti Pro Display Light" pitchFamily="2" charset="0"/>
              </a:rPr>
              <a:t> git </a:t>
            </a:r>
            <a:r>
              <a:rPr lang="ru-RU" sz="2000" dirty="0" err="1">
                <a:latin typeface="GT Eesti Pro Display Light" pitchFamily="2" charset="0"/>
              </a:rPr>
              <a:t>репозиторий</a:t>
            </a:r>
            <a:r>
              <a:rPr lang="ru-RU" sz="2000" dirty="0">
                <a:latin typeface="GT Eesti Pro Display Light" pitchFamily="2" charset="0"/>
              </a:rPr>
              <a:t> вашем проекте. Для этого проходим в </a:t>
            </a:r>
            <a:r>
              <a:rPr lang="en-US" sz="2000" dirty="0">
                <a:latin typeface="GT Eesti Pro Display Light" pitchFamily="2" charset="0"/>
              </a:rPr>
              <a:t>VCS -&gt; Import into Version Control -&gt; Create git Repository. </a:t>
            </a:r>
            <a:r>
              <a:rPr lang="ru-RU" sz="2000" dirty="0">
                <a:latin typeface="GT Eesti Pro Display Light" pitchFamily="2" charset="0"/>
              </a:rPr>
              <a:t>Это аналог </a:t>
            </a:r>
            <a:r>
              <a:rPr lang="en-US" sz="2000" dirty="0">
                <a:latin typeface="GT Eesti Pro Display Light" pitchFamily="2" charset="0"/>
              </a:rPr>
              <a:t>git </a:t>
            </a:r>
            <a:r>
              <a:rPr lang="en-US" sz="2000" dirty="0" err="1">
                <a:latin typeface="GT Eesti Pro Display Light" pitchFamily="2" charset="0"/>
              </a:rPr>
              <a:t>init</a:t>
            </a:r>
            <a:r>
              <a:rPr lang="en-US" sz="2000" dirty="0">
                <a:latin typeface="GT Eesti Pro Display Light" pitchFamily="2" charset="0"/>
              </a:rPr>
              <a:t> </a:t>
            </a:r>
            <a:r>
              <a:rPr lang="ru-RU" sz="2000" dirty="0">
                <a:latin typeface="GT Eesti Pro Display Light" pitchFamily="2" charset="0"/>
              </a:rPr>
              <a:t>в командной строке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58BC9D-8483-3046-AAE9-E0EAAEB5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277" y="3177265"/>
            <a:ext cx="5708961" cy="30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4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Работаем с </a:t>
            </a:r>
            <a:r>
              <a:rPr lang="en-US" sz="3600" dirty="0">
                <a:latin typeface="GT Eesti Pro Display" pitchFamily="2" charset="0"/>
              </a:rPr>
              <a:t>VCS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6688787" y="915816"/>
            <a:ext cx="5325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После этого вы сможете добавить </a:t>
            </a:r>
            <a:r>
              <a:rPr lang="ru-RU" sz="2400" dirty="0" err="1">
                <a:latin typeface="GT Eesti Pro Display Light" pitchFamily="2" charset="0"/>
              </a:rPr>
              <a:t>закоммитить</a:t>
            </a:r>
            <a:r>
              <a:rPr lang="ru-RU" sz="2400" dirty="0">
                <a:latin typeface="GT Eesti Pro Display Light" pitchFamily="2" charset="0"/>
              </a:rPr>
              <a:t> те файлы, которые вы хотите отправить на удаленный сервер. Для этого нажимаем </a:t>
            </a:r>
            <a:r>
              <a:rPr lang="en-US" sz="2400" dirty="0">
                <a:latin typeface="GT Eesti Pro Display Light" pitchFamily="2" charset="0"/>
              </a:rPr>
              <a:t>VCS - &gt; Commit</a:t>
            </a:r>
            <a:r>
              <a:rPr lang="ru-RU" sz="2400" dirty="0">
                <a:latin typeface="GT Eesti Pro Display Light" pitchFamily="2" charset="0"/>
              </a:rPr>
              <a:t>. После этого ставим галочку наверху, чтобы добавить файл или папку в слежение, после этого вы можете ввести сообщение для </a:t>
            </a:r>
            <a:r>
              <a:rPr lang="en-US" sz="2400" dirty="0">
                <a:latin typeface="GT Eesti Pro Display Light" pitchFamily="2" charset="0"/>
              </a:rPr>
              <a:t>commit  </a:t>
            </a:r>
            <a:r>
              <a:rPr lang="ru-RU" sz="2400" dirty="0">
                <a:latin typeface="GT Eesti Pro Display Light" pitchFamily="2" charset="0"/>
              </a:rPr>
              <a:t>и с сохранить все изменения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1D3E6D-15BE-F040-8856-B9C911B1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24" y="915816"/>
            <a:ext cx="5535884" cy="53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6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2215</Words>
  <Application>Microsoft Macintosh PowerPoint</Application>
  <PresentationFormat>Широкоэкранный</PresentationFormat>
  <Paragraphs>129</Paragraphs>
  <Slides>28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GT Eesti Pro Display</vt:lpstr>
      <vt:lpstr>GT Eesti Pro Display Light</vt:lpstr>
      <vt:lpstr>JetBrains Mono</vt:lpstr>
      <vt:lpstr>JetBrains Mono Medium</vt:lpstr>
      <vt:lpstr>Тема Office</vt:lpstr>
      <vt:lpstr>Расширенная работа с Pycharm</vt:lpstr>
      <vt:lpstr>  Создание проекта с удаленного репозитория</vt:lpstr>
      <vt:lpstr>  Создание проекта с удаленного репозитория</vt:lpstr>
      <vt:lpstr>  Создание проекта с удаленного репозитория</vt:lpstr>
      <vt:lpstr>  Создание проекта с удаленного репозитория</vt:lpstr>
      <vt:lpstr>Настройка универсального интерпретатора</vt:lpstr>
      <vt:lpstr>Настройка универсального интерпретатора</vt:lpstr>
      <vt:lpstr>Работаем с VCS</vt:lpstr>
      <vt:lpstr>Работаем с VCS</vt:lpstr>
      <vt:lpstr>Работаем с VCS</vt:lpstr>
      <vt:lpstr> Функции</vt:lpstr>
      <vt:lpstr> Определение функции </vt:lpstr>
      <vt:lpstr>Использование аргументов</vt:lpstr>
      <vt:lpstr> Передача аргументов</vt:lpstr>
      <vt:lpstr>Позиционные аргументы</vt:lpstr>
      <vt:lpstr>Именованные аргументы</vt:lpstr>
      <vt:lpstr>Значения по умолчанию</vt:lpstr>
      <vt:lpstr>Эквивалентные вызовы</vt:lpstr>
      <vt:lpstr>  Возвращаемое значение</vt:lpstr>
      <vt:lpstr>Дробление функций</vt:lpstr>
      <vt:lpstr>Дробление функций</vt:lpstr>
      <vt:lpstr>Дробление функций</vt:lpstr>
      <vt:lpstr>Необязательные аргументы и документация</vt:lpstr>
      <vt:lpstr>Возвращение словаря</vt:lpstr>
      <vt:lpstr>Использование функции в цикле  while</vt:lpstr>
      <vt:lpstr> Получение списка на вход</vt:lpstr>
      <vt:lpstr>Запрет изменения списка из функции </vt:lpstr>
      <vt:lpstr>Иммутабельность данных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Функции</dc:title>
  <dc:creator>Microsoft Office User</dc:creator>
  <cp:lastModifiedBy>Microsoft Office User</cp:lastModifiedBy>
  <cp:revision>44</cp:revision>
  <dcterms:created xsi:type="dcterms:W3CDTF">2020-04-24T18:58:55Z</dcterms:created>
  <dcterms:modified xsi:type="dcterms:W3CDTF">2020-04-29T14:33:18Z</dcterms:modified>
</cp:coreProperties>
</file>